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71" r:id="rId10"/>
    <p:sldId id="264" r:id="rId11"/>
    <p:sldId id="265" r:id="rId12"/>
    <p:sldId id="266" r:id="rId13"/>
    <p:sldId id="267" r:id="rId14"/>
    <p:sldId id="268" r:id="rId15"/>
    <p:sldId id="269" r:id="rId16"/>
    <p:sldId id="270" r:id="rId17"/>
    <p:sldId id="272" r:id="rId18"/>
    <p:sldId id="273" r:id="rId19"/>
    <p:sldId id="274" r:id="rId20"/>
    <p:sldId id="276" r:id="rId21"/>
    <p:sldId id="275"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5702D9E-5266-4323-A512-3F15A55175B7}" type="datetimeFigureOut">
              <a:rPr lang="id-ID" smtClean="0"/>
              <a:pPr/>
              <a:t>12/10/2018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C2E252-AEEA-4C42-A3B0-7E42EA3BCB9A}" type="slidenum">
              <a:rPr lang="id-ID" smtClean="0"/>
              <a:pPr/>
              <a:t>‹#›</a:t>
            </a:fld>
            <a:endParaRPr lang="id-ID"/>
          </a:p>
        </p:txBody>
      </p:sp>
    </p:spTree>
    <p:extLst>
      <p:ext uri="{BB962C8B-B14F-4D97-AF65-F5344CB8AC3E}">
        <p14:creationId xmlns:p14="http://schemas.microsoft.com/office/powerpoint/2010/main" xmlns="" val="2692781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5702D9E-5266-4323-A512-3F15A55175B7}" type="datetimeFigureOut">
              <a:rPr lang="id-ID" smtClean="0"/>
              <a:pPr/>
              <a:t>12/10/2018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C2E252-AEEA-4C42-A3B0-7E42EA3BCB9A}" type="slidenum">
              <a:rPr lang="id-ID" smtClean="0"/>
              <a:pPr/>
              <a:t>‹#›</a:t>
            </a:fld>
            <a:endParaRPr lang="id-ID"/>
          </a:p>
        </p:txBody>
      </p:sp>
    </p:spTree>
    <p:extLst>
      <p:ext uri="{BB962C8B-B14F-4D97-AF65-F5344CB8AC3E}">
        <p14:creationId xmlns:p14="http://schemas.microsoft.com/office/powerpoint/2010/main" xmlns="" val="3315019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5702D9E-5266-4323-A512-3F15A55175B7}" type="datetimeFigureOut">
              <a:rPr lang="id-ID" smtClean="0"/>
              <a:pPr/>
              <a:t>12/10/2018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C2E252-AEEA-4C42-A3B0-7E42EA3BCB9A}" type="slidenum">
              <a:rPr lang="id-ID" smtClean="0"/>
              <a:pPr/>
              <a:t>‹#›</a:t>
            </a:fld>
            <a:endParaRPr lang="id-ID"/>
          </a:p>
        </p:txBody>
      </p:sp>
    </p:spTree>
    <p:extLst>
      <p:ext uri="{BB962C8B-B14F-4D97-AF65-F5344CB8AC3E}">
        <p14:creationId xmlns:p14="http://schemas.microsoft.com/office/powerpoint/2010/main" xmlns="" val="6752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5702D9E-5266-4323-A512-3F15A55175B7}" type="datetimeFigureOut">
              <a:rPr lang="id-ID" smtClean="0"/>
              <a:pPr/>
              <a:t>12/10/2018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C2E252-AEEA-4C42-A3B0-7E42EA3BCB9A}" type="slidenum">
              <a:rPr lang="id-ID" smtClean="0"/>
              <a:pPr/>
              <a:t>‹#›</a:t>
            </a:fld>
            <a:endParaRPr lang="id-ID"/>
          </a:p>
        </p:txBody>
      </p:sp>
    </p:spTree>
    <p:extLst>
      <p:ext uri="{BB962C8B-B14F-4D97-AF65-F5344CB8AC3E}">
        <p14:creationId xmlns:p14="http://schemas.microsoft.com/office/powerpoint/2010/main" xmlns="" val="36855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02D9E-5266-4323-A512-3F15A55175B7}" type="datetimeFigureOut">
              <a:rPr lang="id-ID" smtClean="0"/>
              <a:pPr/>
              <a:t>12/10/2018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C2E252-AEEA-4C42-A3B0-7E42EA3BCB9A}" type="slidenum">
              <a:rPr lang="id-ID" smtClean="0"/>
              <a:pPr/>
              <a:t>‹#›</a:t>
            </a:fld>
            <a:endParaRPr lang="id-ID"/>
          </a:p>
        </p:txBody>
      </p:sp>
    </p:spTree>
    <p:extLst>
      <p:ext uri="{BB962C8B-B14F-4D97-AF65-F5344CB8AC3E}">
        <p14:creationId xmlns:p14="http://schemas.microsoft.com/office/powerpoint/2010/main" xmlns="" val="3212894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5702D9E-5266-4323-A512-3F15A55175B7}" type="datetimeFigureOut">
              <a:rPr lang="id-ID" smtClean="0"/>
              <a:pPr/>
              <a:t>12/10/2018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0C2E252-AEEA-4C42-A3B0-7E42EA3BCB9A}" type="slidenum">
              <a:rPr lang="id-ID" smtClean="0"/>
              <a:pPr/>
              <a:t>‹#›</a:t>
            </a:fld>
            <a:endParaRPr lang="id-ID"/>
          </a:p>
        </p:txBody>
      </p:sp>
    </p:spTree>
    <p:extLst>
      <p:ext uri="{BB962C8B-B14F-4D97-AF65-F5344CB8AC3E}">
        <p14:creationId xmlns:p14="http://schemas.microsoft.com/office/powerpoint/2010/main" xmlns="" val="2913639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5702D9E-5266-4323-A512-3F15A55175B7}" type="datetimeFigureOut">
              <a:rPr lang="id-ID" smtClean="0"/>
              <a:pPr/>
              <a:t>12/10/2018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0C2E252-AEEA-4C42-A3B0-7E42EA3BCB9A}" type="slidenum">
              <a:rPr lang="id-ID" smtClean="0"/>
              <a:pPr/>
              <a:t>‹#›</a:t>
            </a:fld>
            <a:endParaRPr lang="id-ID"/>
          </a:p>
        </p:txBody>
      </p:sp>
    </p:spTree>
    <p:extLst>
      <p:ext uri="{BB962C8B-B14F-4D97-AF65-F5344CB8AC3E}">
        <p14:creationId xmlns:p14="http://schemas.microsoft.com/office/powerpoint/2010/main" xmlns="" val="53210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5702D9E-5266-4323-A512-3F15A55175B7}" type="datetimeFigureOut">
              <a:rPr lang="id-ID" smtClean="0"/>
              <a:pPr/>
              <a:t>12/10/2018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0C2E252-AEEA-4C42-A3B0-7E42EA3BCB9A}" type="slidenum">
              <a:rPr lang="id-ID" smtClean="0"/>
              <a:pPr/>
              <a:t>‹#›</a:t>
            </a:fld>
            <a:endParaRPr lang="id-ID"/>
          </a:p>
        </p:txBody>
      </p:sp>
    </p:spTree>
    <p:extLst>
      <p:ext uri="{BB962C8B-B14F-4D97-AF65-F5344CB8AC3E}">
        <p14:creationId xmlns:p14="http://schemas.microsoft.com/office/powerpoint/2010/main" xmlns="" val="107139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02D9E-5266-4323-A512-3F15A55175B7}" type="datetimeFigureOut">
              <a:rPr lang="id-ID" smtClean="0"/>
              <a:pPr/>
              <a:t>12/10/2018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0C2E252-AEEA-4C42-A3B0-7E42EA3BCB9A}" type="slidenum">
              <a:rPr lang="id-ID" smtClean="0"/>
              <a:pPr/>
              <a:t>‹#›</a:t>
            </a:fld>
            <a:endParaRPr lang="id-ID"/>
          </a:p>
        </p:txBody>
      </p:sp>
    </p:spTree>
    <p:extLst>
      <p:ext uri="{BB962C8B-B14F-4D97-AF65-F5344CB8AC3E}">
        <p14:creationId xmlns:p14="http://schemas.microsoft.com/office/powerpoint/2010/main" xmlns="" val="280064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02D9E-5266-4323-A512-3F15A55175B7}" type="datetimeFigureOut">
              <a:rPr lang="id-ID" smtClean="0"/>
              <a:pPr/>
              <a:t>12/10/2018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0C2E252-AEEA-4C42-A3B0-7E42EA3BCB9A}" type="slidenum">
              <a:rPr lang="id-ID" smtClean="0"/>
              <a:pPr/>
              <a:t>‹#›</a:t>
            </a:fld>
            <a:endParaRPr lang="id-ID"/>
          </a:p>
        </p:txBody>
      </p:sp>
    </p:spTree>
    <p:extLst>
      <p:ext uri="{BB962C8B-B14F-4D97-AF65-F5344CB8AC3E}">
        <p14:creationId xmlns:p14="http://schemas.microsoft.com/office/powerpoint/2010/main" xmlns="" val="203925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02D9E-5266-4323-A512-3F15A55175B7}" type="datetimeFigureOut">
              <a:rPr lang="id-ID" smtClean="0"/>
              <a:pPr/>
              <a:t>12/10/2018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0C2E252-AEEA-4C42-A3B0-7E42EA3BCB9A}" type="slidenum">
              <a:rPr lang="id-ID" smtClean="0"/>
              <a:pPr/>
              <a:t>‹#›</a:t>
            </a:fld>
            <a:endParaRPr lang="id-ID"/>
          </a:p>
        </p:txBody>
      </p:sp>
    </p:spTree>
    <p:extLst>
      <p:ext uri="{BB962C8B-B14F-4D97-AF65-F5344CB8AC3E}">
        <p14:creationId xmlns:p14="http://schemas.microsoft.com/office/powerpoint/2010/main" xmlns="" val="2361528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02D9E-5266-4323-A512-3F15A55175B7}" type="datetimeFigureOut">
              <a:rPr lang="id-ID" smtClean="0"/>
              <a:pPr/>
              <a:t>12/10/2018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2E252-AEEA-4C42-A3B0-7E42EA3BCB9A}" type="slidenum">
              <a:rPr lang="id-ID" smtClean="0"/>
              <a:pPr/>
              <a:t>‹#›</a:t>
            </a:fld>
            <a:endParaRPr lang="id-ID"/>
          </a:p>
        </p:txBody>
      </p:sp>
    </p:spTree>
    <p:extLst>
      <p:ext uri="{BB962C8B-B14F-4D97-AF65-F5344CB8AC3E}">
        <p14:creationId xmlns:p14="http://schemas.microsoft.com/office/powerpoint/2010/main" xmlns="" val="1783459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Users\admin\Documents\Screenshot_2018-10-12-20-14-07-568_com.canva.editor.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680" y="0"/>
            <a:ext cx="913332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48968856"/>
      </p:ext>
    </p:extLst>
  </p:cSld>
  <p:clrMapOvr>
    <a:masterClrMapping/>
  </p:clrMapOvr>
  <mc:AlternateContent xmlns:mc="http://schemas.openxmlformats.org/markup-compatibility/2006">
    <mc:Choice xmlns:p14="http://schemas.microsoft.com/office/powerpoint/2010/main" xmlns="" Requires="p14">
      <p:transition spd="slow" p14:dur="800" advClick="0">
        <p14:flythrough dir="out"/>
      </p:transition>
    </mc:Choice>
    <mc:Fallback>
      <p:transition spd="slow"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539552" y="620688"/>
            <a:ext cx="8208912" cy="5909310"/>
          </a:xfrm>
          <a:prstGeom prst="rect">
            <a:avLst/>
          </a:prstGeom>
          <a:noFill/>
        </p:spPr>
        <p:txBody>
          <a:bodyPr wrap="square" rtlCol="0">
            <a:spAutoFit/>
          </a:bodyPr>
          <a:lstStyle/>
          <a:p>
            <a:pPr marL="342900" indent="-342900" algn="just">
              <a:buFont typeface="+mj-lt"/>
              <a:buAutoNum type="alphaLcPeriod" startAt="3"/>
            </a:pPr>
            <a:r>
              <a:rPr lang="id-ID" dirty="0" smtClean="0">
                <a:latin typeface="Times New Roman" pitchFamily="18" charset="0"/>
                <a:cs typeface="Times New Roman" pitchFamily="18" charset="0"/>
              </a:rPr>
              <a:t>Ada dua hal secara spesifik Nabi membolehkan Iri bahkan menganjurkannya, yaitu dalam Al-Qur’an dan Harta yang di </a:t>
            </a:r>
            <a:r>
              <a:rPr lang="id-ID" dirty="0" smtClean="0">
                <a:latin typeface="Times New Roman" pitchFamily="18" charset="0"/>
                <a:cs typeface="Times New Roman" pitchFamily="18" charset="0"/>
              </a:rPr>
              <a:t>infaqkannya</a:t>
            </a:r>
            <a:endParaRPr lang="id-ID" dirty="0" smtClean="0">
              <a:latin typeface="Times New Roman" pitchFamily="18" charset="0"/>
              <a:cs typeface="Times New Roman" pitchFamily="18" charset="0"/>
            </a:endParaRPr>
          </a:p>
          <a:p>
            <a:pPr algn="just"/>
            <a:endParaRPr lang="id-ID" dirty="0">
              <a:latin typeface="Times New Roman" pitchFamily="18" charset="0"/>
              <a:cs typeface="Times New Roman" pitchFamily="18" charset="0"/>
            </a:endParaRPr>
          </a:p>
          <a:p>
            <a:pPr algn="ctr"/>
            <a:r>
              <a:rPr lang="en-US" b="1" dirty="0" err="1">
                <a:latin typeface="Times New Roman" pitchFamily="18" charset="0"/>
                <a:cs typeface="Times New Roman" pitchFamily="18" charset="0"/>
              </a:rPr>
              <a:t>Dalil</a:t>
            </a:r>
            <a:r>
              <a:rPr lang="en-US" b="1" dirty="0">
                <a:latin typeface="Times New Roman" pitchFamily="18" charset="0"/>
                <a:cs typeface="Times New Roman" pitchFamily="18" charset="0"/>
              </a:rPr>
              <a:t> 7</a:t>
            </a:r>
            <a:endParaRPr lang="id-ID" b="1" dirty="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Dari </a:t>
            </a:r>
            <a:r>
              <a:rPr lang="en-US" dirty="0" err="1">
                <a:latin typeface="Times New Roman" pitchFamily="18" charset="0"/>
                <a:cs typeface="Times New Roman" pitchFamily="18" charset="0"/>
              </a:rPr>
              <a:t>sahabat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mulia</a:t>
            </a:r>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Abdullah bin Umar </a:t>
            </a:r>
            <a:r>
              <a:rPr lang="en-US" dirty="0" err="1">
                <a:latin typeface="Times New Roman" pitchFamily="18" charset="0"/>
                <a:cs typeface="Times New Roman" pitchFamily="18" charset="0"/>
              </a:rPr>
              <a:t>Radhiyallahuanhum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mendengar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Rasulullah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صلى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الله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عليه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وسلم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bersabda</a:t>
            </a:r>
            <a:r>
              <a:rPr lang="en-US" dirty="0">
                <a:latin typeface="Times New Roman" pitchFamily="18" charset="0"/>
                <a:cs typeface="Times New Roman" pitchFamily="18" charset="0"/>
              </a:rPr>
              <a:t>:</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err="1">
                <a:latin typeface="Times New Roman" pitchFamily="18" charset="0"/>
                <a:cs typeface="Times New Roman" pitchFamily="18" charset="0"/>
              </a:rPr>
              <a:t>لَا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حَسَدَ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إِلَّا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عَلَى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اثْنَتَيْنِ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رَجُلٌ</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آتَاهُ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اللَّهُ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الْكِتَابَ</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وَقَامَ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آنَاءَ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اللَّيْلِ</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وَرَجُلٌ</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أَعْطَاهُ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اللَّهُ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مَالًا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فَهُوَ</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يَتَصَدَّقُ</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آنَاءَ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اللَّيْلِ</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وَالنَّهَارِ</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err="1">
                <a:latin typeface="Times New Roman" pitchFamily="18" charset="0"/>
                <a:cs typeface="Times New Roman" pitchFamily="18" charset="0"/>
              </a:rPr>
              <a:t>Tidak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boleh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hasad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kecuali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kelompok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manusia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yaitu</a:t>
            </a:r>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1) Orang yang </a:t>
            </a:r>
            <a:r>
              <a:rPr lang="en-US" dirty="0" err="1">
                <a:latin typeface="Times New Roman" pitchFamily="18" charset="0"/>
                <a:cs typeface="Times New Roman" pitchFamily="18" charset="0"/>
              </a:rPr>
              <a:t>diberi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karunia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Alquran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oleh</a:t>
            </a:r>
            <a:r>
              <a:rPr lang="en-US" dirty="0">
                <a:latin typeface="Times New Roman" pitchFamily="18" charset="0"/>
                <a:cs typeface="Times New Roman" pitchFamily="18" charset="0"/>
              </a:rPr>
              <a:t> Allah </a:t>
            </a:r>
            <a:r>
              <a:rPr lang="en-US" dirty="0" err="1">
                <a:latin typeface="Times New Roman" pitchFamily="18" charset="0"/>
                <a:cs typeface="Times New Roman" pitchFamily="18" charset="0"/>
              </a:rPr>
              <a:t>sehingga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membacanya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dengannya</a:t>
            </a:r>
            <a:r>
              <a:rPr lang="en-US" dirty="0">
                <a:latin typeface="Times New Roman" pitchFamily="18" charset="0"/>
                <a:cs typeface="Times New Roman" pitchFamily="18" charset="0"/>
              </a:rPr>
              <a:t>) di </a:t>
            </a:r>
            <a:r>
              <a:rPr lang="en-US" dirty="0" err="1">
                <a:latin typeface="Times New Roman" pitchFamily="18" charset="0"/>
                <a:cs typeface="Times New Roman" pitchFamily="18" charset="0"/>
              </a:rPr>
              <a:t>malam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2) Orang yang </a:t>
            </a:r>
            <a:r>
              <a:rPr lang="en-US" dirty="0" err="1">
                <a:latin typeface="Times New Roman" pitchFamily="18" charset="0"/>
                <a:cs typeface="Times New Roman" pitchFamily="18" charset="0"/>
              </a:rPr>
              <a:t>diberi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karunia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harta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oleh</a:t>
            </a:r>
            <a:r>
              <a:rPr lang="en-US" dirty="0">
                <a:latin typeface="Times New Roman" pitchFamily="18" charset="0"/>
                <a:cs typeface="Times New Roman" pitchFamily="18" charset="0"/>
              </a:rPr>
              <a:t> Allah, </a:t>
            </a:r>
            <a:r>
              <a:rPr lang="en-US" dirty="0" err="1">
                <a:latin typeface="Times New Roman" pitchFamily="18" charset="0"/>
                <a:cs typeface="Times New Roman" pitchFamily="18" charset="0"/>
              </a:rPr>
              <a:t>sehingga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menginfakkannya</a:t>
            </a:r>
            <a:r>
              <a:rPr lang="en-US" dirty="0">
                <a:latin typeface="Times New Roman" pitchFamily="18" charset="0"/>
                <a:cs typeface="Times New Roman" pitchFamily="18" charset="0"/>
              </a:rPr>
              <a:t> di </a:t>
            </a:r>
            <a:r>
              <a:rPr lang="en-US" dirty="0" err="1">
                <a:latin typeface="Times New Roman" pitchFamily="18" charset="0"/>
                <a:cs typeface="Times New Roman" pitchFamily="18" charset="0"/>
              </a:rPr>
              <a:t>malam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hari</a:t>
            </a:r>
            <a:r>
              <a:rPr lang="en-US" dirty="0">
                <a:latin typeface="Times New Roman" pitchFamily="18" charset="0"/>
                <a:cs typeface="Times New Roman" pitchFamily="18" charset="0"/>
              </a:rPr>
              <a:t>," [HR </a:t>
            </a:r>
            <a:r>
              <a:rPr lang="en-US" dirty="0" err="1">
                <a:latin typeface="Times New Roman" pitchFamily="18" charset="0"/>
                <a:cs typeface="Times New Roman" pitchFamily="18" charset="0"/>
              </a:rPr>
              <a:t>Bukhari</a:t>
            </a:r>
            <a:r>
              <a:rPr lang="en-US" dirty="0">
                <a:latin typeface="Times New Roman" pitchFamily="18" charset="0"/>
                <a:cs typeface="Times New Roman" pitchFamily="18" charset="0"/>
              </a:rPr>
              <a:t>].</a:t>
            </a:r>
            <a:endParaRPr lang="id-ID" dirty="0">
              <a:latin typeface="Times New Roman" pitchFamily="18" charset="0"/>
              <a:cs typeface="Times New Roman" pitchFamily="18" charset="0"/>
            </a:endParaRPr>
          </a:p>
          <a:p>
            <a:pPr algn="just"/>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xmlns="" val="2367563369"/>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fade">
                                      <p:cBhvr>
                                        <p:cTn id="61" dur="1000"/>
                                        <p:tgtEl>
                                          <p:spTgt spid="3">
                                            <p:txEl>
                                              <p:pRg st="12" end="12"/>
                                            </p:txEl>
                                          </p:spTgt>
                                        </p:tgtEl>
                                      </p:cBhvr>
                                    </p:animEffect>
                                    <p:anim calcmode="lin" valueType="num">
                                      <p:cBhvr>
                                        <p:cTn id="6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3" end="13"/>
                                            </p:txEl>
                                          </p:spTgt>
                                        </p:tgtEl>
                                        <p:attrNameLst>
                                          <p:attrName>style.visibility</p:attrName>
                                        </p:attrNameLst>
                                      </p:cBhvr>
                                      <p:to>
                                        <p:strVal val="visible"/>
                                      </p:to>
                                    </p:set>
                                    <p:animEffect transition="in" filter="fade">
                                      <p:cBhvr>
                                        <p:cTn id="66" dur="1000"/>
                                        <p:tgtEl>
                                          <p:spTgt spid="3">
                                            <p:txEl>
                                              <p:pRg st="13" end="13"/>
                                            </p:txEl>
                                          </p:spTgt>
                                        </p:tgtEl>
                                      </p:cBhvr>
                                    </p:animEffect>
                                    <p:anim calcmode="lin" valueType="num">
                                      <p:cBhvr>
                                        <p:cTn id="6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Effect transition="in" filter="fade">
                                      <p:cBhvr>
                                        <p:cTn id="71" dur="1000"/>
                                        <p:tgtEl>
                                          <p:spTgt spid="3">
                                            <p:txEl>
                                              <p:pRg st="14" end="14"/>
                                            </p:txEl>
                                          </p:spTgt>
                                        </p:tgtEl>
                                      </p:cBhvr>
                                    </p:animEffect>
                                    <p:anim calcmode="lin" valueType="num">
                                      <p:cBhvr>
                                        <p:cTn id="7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539552" y="1103833"/>
            <a:ext cx="8064896" cy="3693319"/>
          </a:xfrm>
          <a:prstGeom prst="rect">
            <a:avLst/>
          </a:prstGeom>
          <a:noFill/>
        </p:spPr>
        <p:txBody>
          <a:bodyPr wrap="square" rtlCol="0">
            <a:spAutoFit/>
          </a:bodyPr>
          <a:lstStyle/>
          <a:p>
            <a:pPr marL="342900" indent="-342900" algn="just">
              <a:buFont typeface="+mj-lt"/>
              <a:buAutoNum type="arabicPeriod" startAt="6"/>
            </a:pPr>
            <a:r>
              <a:rPr lang="id-ID" b="1" dirty="0" smtClean="0">
                <a:latin typeface="Times New Roman" pitchFamily="18" charset="0"/>
                <a:cs typeface="Times New Roman" pitchFamily="18" charset="0"/>
              </a:rPr>
              <a:t>Solusi menghapus Dengki ( Penyakit Hati )</a:t>
            </a:r>
            <a:r>
              <a:rPr lang="id-ID" dirty="0" smtClean="0">
                <a:latin typeface="Times New Roman" pitchFamily="18" charset="0"/>
                <a:cs typeface="Times New Roman" pitchFamily="18" charset="0"/>
              </a:rPr>
              <a:t>	:</a:t>
            </a:r>
          </a:p>
          <a:p>
            <a:pPr marL="342900" indent="-342900" algn="just">
              <a:buFont typeface="+mj-lt"/>
              <a:buAutoNum type="alphaLcPeriod"/>
            </a:pPr>
            <a:r>
              <a:rPr lang="id-ID" dirty="0" smtClean="0">
                <a:latin typeface="Times New Roman" pitchFamily="18" charset="0"/>
                <a:cs typeface="Times New Roman" pitchFamily="18" charset="0"/>
              </a:rPr>
              <a:t>Belajar Ikhlas	:</a:t>
            </a:r>
          </a:p>
          <a:p>
            <a:pPr algn="just"/>
            <a:endParaRPr lang="id-ID" dirty="0">
              <a:latin typeface="Times New Roman" pitchFamily="18" charset="0"/>
              <a:cs typeface="Times New Roman" pitchFamily="18" charset="0"/>
            </a:endParaRPr>
          </a:p>
          <a:p>
            <a:pPr algn="ctr"/>
            <a:r>
              <a:rPr lang="en-US" b="1" dirty="0" err="1">
                <a:latin typeface="Times New Roman" pitchFamily="18" charset="0"/>
                <a:cs typeface="Times New Roman" pitchFamily="18" charset="0"/>
              </a:rPr>
              <a:t>Dalil</a:t>
            </a:r>
            <a:r>
              <a:rPr lang="en-US" b="1" dirty="0">
                <a:latin typeface="Times New Roman" pitchFamily="18" charset="0"/>
                <a:cs typeface="Times New Roman" pitchFamily="18" charset="0"/>
              </a:rPr>
              <a:t> 8</a:t>
            </a:r>
            <a:endParaRPr lang="id-ID" b="1"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 </a:t>
            </a:r>
            <a:endParaRPr lang="id-ID" b="1"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Rasulullah</a:t>
            </a:r>
            <a:r>
              <a:rPr lang="en-US" dirty="0">
                <a:latin typeface="Times New Roman" pitchFamily="18" charset="0"/>
                <a:cs typeface="Times New Roman" pitchFamily="18" charset="0"/>
              </a:rPr>
              <a:t> SAW </a:t>
            </a:r>
            <a:r>
              <a:rPr lang="en-US" dirty="0" err="1">
                <a:latin typeface="Times New Roman" pitchFamily="18" charset="0"/>
                <a:cs typeface="Times New Roman" pitchFamily="18" charset="0"/>
              </a:rPr>
              <a:t>memberikan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resep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kepada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kita</a:t>
            </a:r>
            <a:r>
              <a:rPr lang="en-US" dirty="0">
                <a:latin typeface="Times New Roman" pitchFamily="18" charset="0"/>
                <a:cs typeface="Times New Roman" pitchFamily="18" charset="0"/>
              </a:rPr>
              <a:t> agar </a:t>
            </a:r>
            <a:r>
              <a:rPr lang="en-US" dirty="0" err="1">
                <a:latin typeface="Times New Roman" pitchFamily="18" charset="0"/>
                <a:cs typeface="Times New Roman" pitchFamily="18" charset="0"/>
              </a:rPr>
              <a:t>tidak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beliau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bersabda</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Semoga</a:t>
            </a:r>
            <a:r>
              <a:rPr lang="en-US" dirty="0">
                <a:latin typeface="Times New Roman" pitchFamily="18" charset="0"/>
                <a:cs typeface="Times New Roman" pitchFamily="18" charset="0"/>
              </a:rPr>
              <a:t> Allah </a:t>
            </a:r>
            <a:r>
              <a:rPr lang="en-US" dirty="0" err="1">
                <a:latin typeface="Times New Roman" pitchFamily="18" charset="0"/>
                <a:cs typeface="Times New Roman" pitchFamily="18" charset="0"/>
              </a:rPr>
              <a:t>mengangkat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derajat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seseorang</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mendengarkan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ucapanku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lalu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memahaminya.Berapa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banyak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pembawa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fikih</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tidak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fakih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perkara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karenanya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seorang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mukmin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tidak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ditimpa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dengki</a:t>
            </a:r>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mengikhlaskan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amal</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karena</a:t>
            </a:r>
            <a:r>
              <a:rPr lang="en-US" dirty="0">
                <a:solidFill>
                  <a:srgbClr val="FF0000"/>
                </a:solidFill>
                <a:latin typeface="Times New Roman" pitchFamily="18" charset="0"/>
                <a:cs typeface="Times New Roman" pitchFamily="18" charset="0"/>
              </a:rPr>
              <a:t> Allah,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memberi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nasehat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kepada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pemimpin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muslimin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berpegang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kepada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jamaah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karena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mengelilingi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belakang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HR.Bazzar</a:t>
            </a:r>
            <a:r>
              <a:rPr lang="en-US" dirty="0">
                <a:latin typeface="Times New Roman" pitchFamily="18" charset="0"/>
                <a:cs typeface="Times New Roman" pitchFamily="18" charset="0"/>
              </a:rPr>
              <a:t>)</a:t>
            </a:r>
            <a:endParaRPr lang="id-ID" dirty="0">
              <a:latin typeface="Times New Roman" pitchFamily="18" charset="0"/>
              <a:cs typeface="Times New Roman" pitchFamily="18" charset="0"/>
            </a:endParaRPr>
          </a:p>
          <a:p>
            <a:pPr algn="just"/>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xmlns="" val="2624149869"/>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755576" y="488861"/>
            <a:ext cx="7848872" cy="4524315"/>
          </a:xfrm>
          <a:prstGeom prst="rect">
            <a:avLst/>
          </a:prstGeom>
          <a:noFill/>
        </p:spPr>
        <p:txBody>
          <a:bodyPr wrap="square" rtlCol="0">
            <a:spAutoFit/>
          </a:bodyPr>
          <a:lstStyle/>
          <a:p>
            <a:pPr marL="342900" indent="-342900">
              <a:buFont typeface="+mj-lt"/>
              <a:buAutoNum type="alphaLcPeriod" startAt="2"/>
            </a:pPr>
            <a:r>
              <a:rPr lang="id-ID" dirty="0" smtClean="0"/>
              <a:t>Ridha dengan ketentuan Allah S.W.T		:</a:t>
            </a:r>
          </a:p>
          <a:p>
            <a:endParaRPr lang="id-ID" dirty="0"/>
          </a:p>
          <a:p>
            <a:pPr algn="ctr"/>
            <a:r>
              <a:rPr lang="en-US" b="1" dirty="0" err="1">
                <a:latin typeface="Times New Roman" pitchFamily="18" charset="0"/>
                <a:cs typeface="Times New Roman" pitchFamily="18" charset="0"/>
              </a:rPr>
              <a:t>Dalil</a:t>
            </a:r>
            <a:r>
              <a:rPr lang="en-US" b="1" dirty="0">
                <a:latin typeface="Times New Roman" pitchFamily="18" charset="0"/>
                <a:cs typeface="Times New Roman" pitchFamily="18" charset="0"/>
              </a:rPr>
              <a:t> 9</a:t>
            </a:r>
            <a:endParaRPr lang="id-ID" b="1" dirty="0">
              <a:latin typeface="Times New Roman" pitchFamily="18" charset="0"/>
              <a:cs typeface="Times New Roman" pitchFamily="18" charset="0"/>
            </a:endParaRPr>
          </a:p>
          <a:p>
            <a:pPr algn="ctr"/>
            <a:r>
              <a:rPr lang="en-US" b="1" dirty="0">
                <a:latin typeface="Times New Roman" pitchFamily="18" charset="0"/>
                <a:cs typeface="Times New Roman" pitchFamily="18" charset="0"/>
              </a:rPr>
              <a:t> </a:t>
            </a:r>
            <a:endParaRPr lang="id-ID" b="1"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Ibnul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Qayyim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rahimahullah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berkata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Keridhaan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membuka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pintu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keselamatan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seorang</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hamba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membersihkan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tipu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hasad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Sesungguhnya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tidak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bisa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selamat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siksa</a:t>
            </a:r>
            <a:r>
              <a:rPr lang="en-US" dirty="0">
                <a:latin typeface="Times New Roman" pitchFamily="18" charset="0"/>
                <a:cs typeface="Times New Roman" pitchFamily="18" charset="0"/>
              </a:rPr>
              <a:t> Allah ‘</a:t>
            </a:r>
            <a:r>
              <a:rPr lang="en-US" dirty="0" err="1">
                <a:latin typeface="Times New Roman" pitchFamily="18" charset="0"/>
                <a:cs typeface="Times New Roman" pitchFamily="18" charset="0"/>
              </a:rPr>
              <a:t>Azza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Jalla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kecuali</a:t>
            </a:r>
            <a:r>
              <a:rPr lang="en-US" dirty="0">
                <a:latin typeface="Times New Roman" pitchFamily="18" charset="0"/>
                <a:cs typeface="Times New Roman" pitchFamily="18" charset="0"/>
              </a:rPr>
              <a:t> orang-orang yang </a:t>
            </a:r>
            <a:r>
              <a:rPr lang="en-US" dirty="0" err="1">
                <a:latin typeface="Times New Roman" pitchFamily="18" charset="0"/>
                <a:cs typeface="Times New Roman" pitchFamily="18" charset="0"/>
              </a:rPr>
              <a:t>menghadap</a:t>
            </a:r>
            <a:r>
              <a:rPr lang="en-US" dirty="0">
                <a:latin typeface="Times New Roman" pitchFamily="18" charset="0"/>
                <a:cs typeface="Times New Roman" pitchFamily="18" charset="0"/>
              </a:rPr>
              <a:t> Allah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hati</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bersih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tidak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mungkin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menjadi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bersih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tanpa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diiringi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keridhaan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Semakin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bertambah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perasaan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ridha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seseorang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semakin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bersih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hatinya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Hati</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bersih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kebaikan</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menyertainya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akan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muncul</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beriringan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keridhaan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sebaliknya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kejahatan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kedengkian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khianat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muncul</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beriringan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rasa </a:t>
            </a:r>
            <a:r>
              <a:rPr lang="en-US" dirty="0" err="1">
                <a:latin typeface="Times New Roman" pitchFamily="18" charset="0"/>
                <a:cs typeface="Times New Roman" pitchFamily="18" charset="0"/>
              </a:rPr>
              <a:t>kecewa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rasa </a:t>
            </a:r>
            <a:r>
              <a:rPr lang="en-US" dirty="0" err="1">
                <a:latin typeface="Times New Roman" pitchFamily="18" charset="0"/>
                <a:cs typeface="Times New Roman" pitchFamily="18" charset="0"/>
              </a:rPr>
              <a:t>tidak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ridha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Hati</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hasad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merupakan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rasa </a:t>
            </a:r>
            <a:r>
              <a:rPr lang="en-US" dirty="0" err="1">
                <a:latin typeface="Times New Roman" pitchFamily="18" charset="0"/>
                <a:cs typeface="Times New Roman" pitchFamily="18" charset="0"/>
              </a:rPr>
              <a:t>kecewa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sedang</a:t>
            </a:r>
            <a:r>
              <a:rPr lang="en-US" dirty="0" smtClean="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hati</a:t>
            </a:r>
            <a:r>
              <a:rPr lang="en-US" dirty="0">
                <a:solidFill>
                  <a:srgbClr val="FF0000"/>
                </a:solidFill>
                <a:latin typeface="Times New Roman" pitchFamily="18" charset="0"/>
                <a:cs typeface="Times New Roman" pitchFamily="18" charset="0"/>
              </a:rPr>
              <a:t> yang </a:t>
            </a:r>
            <a:r>
              <a:rPr lang="en-US" dirty="0" err="1">
                <a:solidFill>
                  <a:srgbClr val="FF0000"/>
                </a:solidFill>
                <a:latin typeface="Times New Roman" pitchFamily="18" charset="0"/>
                <a:cs typeface="Times New Roman" pitchFamily="18" charset="0"/>
              </a:rPr>
              <a:t>bersih</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adalah</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buah</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dari</a:t>
            </a:r>
            <a:r>
              <a:rPr lang="en-US" dirty="0">
                <a:solidFill>
                  <a:srgbClr val="FF0000"/>
                </a:solidFill>
                <a:latin typeface="Times New Roman" pitchFamily="18" charset="0"/>
                <a:cs typeface="Times New Roman" pitchFamily="18" charset="0"/>
              </a:rPr>
              <a:t> rasa </a:t>
            </a:r>
            <a:r>
              <a:rPr lang="en-US" dirty="0" err="1">
                <a:solidFill>
                  <a:srgbClr val="FF0000"/>
                </a:solidFill>
                <a:latin typeface="Times New Roman" pitchFamily="18" charset="0"/>
                <a:cs typeface="Times New Roman" pitchFamily="18" charset="0"/>
              </a:rPr>
              <a:t>ridha</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Kitab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Madarijis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Salikin</a:t>
            </a:r>
            <a:r>
              <a:rPr lang="en-US" dirty="0">
                <a:latin typeface="Times New Roman" pitchFamily="18" charset="0"/>
                <a:cs typeface="Times New Roman" pitchFamily="18" charset="0"/>
              </a:rPr>
              <a:t> 2/216)</a:t>
            </a:r>
            <a:endParaRPr lang="id-ID" dirty="0">
              <a:latin typeface="Times New Roman" pitchFamily="18" charset="0"/>
              <a:cs typeface="Times New Roman" pitchFamily="18" charset="0"/>
            </a:endParaRPr>
          </a:p>
          <a:p>
            <a:pPr algn="just"/>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xmlns="" val="1286987343"/>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611560" y="704885"/>
            <a:ext cx="7920880" cy="4524315"/>
          </a:xfrm>
          <a:prstGeom prst="rect">
            <a:avLst/>
          </a:prstGeom>
          <a:noFill/>
        </p:spPr>
        <p:txBody>
          <a:bodyPr wrap="square" rtlCol="0">
            <a:spAutoFit/>
          </a:bodyPr>
          <a:lstStyle/>
          <a:p>
            <a:pPr marL="342900" indent="-342900">
              <a:buFont typeface="+mj-lt"/>
              <a:buAutoNum type="alphaLcPeriod" startAt="3"/>
            </a:pPr>
            <a:r>
              <a:rPr lang="id-ID" dirty="0" smtClean="0">
                <a:latin typeface="Times New Roman" pitchFamily="18" charset="0"/>
                <a:cs typeface="Times New Roman" pitchFamily="18" charset="0"/>
              </a:rPr>
              <a:t>Doa Perlindungan	:</a:t>
            </a:r>
          </a:p>
          <a:p>
            <a:pPr marL="342900" indent="-342900">
              <a:buFont typeface="+mj-lt"/>
              <a:buAutoNum type="alphaLcPeriod" startAt="3"/>
            </a:pPr>
            <a:endParaRPr lang="id-ID" dirty="0"/>
          </a:p>
          <a:p>
            <a:pPr algn="ctr"/>
            <a:r>
              <a:rPr lang="en-US" b="1" dirty="0" err="1">
                <a:latin typeface="Times New Roman" pitchFamily="18" charset="0"/>
                <a:cs typeface="Times New Roman" pitchFamily="18" charset="0"/>
              </a:rPr>
              <a:t>Dalil</a:t>
            </a:r>
            <a:r>
              <a:rPr lang="en-US" b="1" dirty="0">
                <a:latin typeface="Times New Roman" pitchFamily="18" charset="0"/>
                <a:cs typeface="Times New Roman" pitchFamily="18" charset="0"/>
              </a:rPr>
              <a:t> 10</a:t>
            </a:r>
            <a:endParaRPr lang="id-ID" b="1"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وَالَّذِينَ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جَاءُوا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بَعْدِهِمْ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يَقُولُونَ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رَبَّنَا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اغْفِرْ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لَنَا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وَلِإِخْوَانِنَا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الَّذِينَ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سَبَقُونَا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بِالْإِيمَانِ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وَلَا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تَجْعَلْ</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فِي</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قُلُوبِنَا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غِلًّا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لِلَّذِينَ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آمَنُوا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رَبَّنَا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إِنَّكَ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رَءُوفٌ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رَحِيمٌ</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Bahasa</a:t>
            </a:r>
            <a:r>
              <a:rPr lang="en-US" dirty="0">
                <a:latin typeface="Times New Roman" pitchFamily="18" charset="0"/>
                <a:cs typeface="Times New Roman" pitchFamily="18" charset="0"/>
              </a:rPr>
              <a:t> Indonesia)</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Dan orang-orang yang </a:t>
            </a:r>
            <a:r>
              <a:rPr lang="en-US" dirty="0" err="1">
                <a:latin typeface="Times New Roman" pitchFamily="18" charset="0"/>
                <a:cs typeface="Times New Roman" pitchFamily="18" charset="0"/>
              </a:rPr>
              <a:t>datang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sesudah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Muhajirin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Anshor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berdoa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Rabb</a:t>
            </a:r>
            <a:r>
              <a:rPr lang="en-US" dirty="0">
                <a:latin typeface="Times New Roman" pitchFamily="18" charset="0"/>
                <a:cs typeface="Times New Roman" pitchFamily="18" charset="0"/>
              </a:rPr>
              <a:t> kami, </a:t>
            </a:r>
            <a:r>
              <a:rPr lang="en-US" dirty="0" err="1">
                <a:latin typeface="Times New Roman" pitchFamily="18" charset="0"/>
                <a:cs typeface="Times New Roman" pitchFamily="18" charset="0"/>
              </a:rPr>
              <a:t>beri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ampunlah</a:t>
            </a:r>
            <a:r>
              <a:rPr lang="en-US" dirty="0">
                <a:latin typeface="Times New Roman" pitchFamily="18" charset="0"/>
                <a:cs typeface="Times New Roman" pitchFamily="18" charset="0"/>
              </a:rPr>
              <a:t> kami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saudara-saudara</a:t>
            </a:r>
            <a:r>
              <a:rPr lang="en-US" dirty="0">
                <a:latin typeface="Times New Roman" pitchFamily="18" charset="0"/>
                <a:cs typeface="Times New Roman" pitchFamily="18" charset="0"/>
              </a:rPr>
              <a:t> kami yang </a:t>
            </a:r>
            <a:r>
              <a:rPr lang="en-US" dirty="0" err="1">
                <a:latin typeface="Times New Roman" pitchFamily="18" charset="0"/>
                <a:cs typeface="Times New Roman" pitchFamily="18" charset="0"/>
              </a:rPr>
              <a:t>telah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beriman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lebih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dulu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kami, </a:t>
            </a:r>
            <a:r>
              <a:rPr lang="en-US" dirty="0" err="1">
                <a:solidFill>
                  <a:srgbClr val="FF0000"/>
                </a:solidFill>
                <a:latin typeface="Times New Roman" pitchFamily="18" charset="0"/>
                <a:cs typeface="Times New Roman" pitchFamily="18" charset="0"/>
              </a:rPr>
              <a:t>dan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janganlah</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Engkau</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membiarkan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kedengkian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dalam</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hati</a:t>
            </a:r>
            <a:r>
              <a:rPr lang="en-US" dirty="0">
                <a:solidFill>
                  <a:srgbClr val="FF0000"/>
                </a:solidFill>
                <a:latin typeface="Times New Roman" pitchFamily="18" charset="0"/>
                <a:cs typeface="Times New Roman" pitchFamily="18" charset="0"/>
              </a:rPr>
              <a:t> kami </a:t>
            </a:r>
            <a:r>
              <a:rPr lang="en-US" dirty="0" err="1">
                <a:solidFill>
                  <a:srgbClr val="FF0000"/>
                </a:solidFill>
                <a:latin typeface="Times New Roman" pitchFamily="18" charset="0"/>
                <a:cs typeface="Times New Roman" pitchFamily="18" charset="0"/>
              </a:rPr>
              <a:t>terhadap</a:t>
            </a:r>
            <a:r>
              <a:rPr lang="en-US" dirty="0">
                <a:solidFill>
                  <a:srgbClr val="FF0000"/>
                </a:solidFill>
                <a:latin typeface="Times New Roman" pitchFamily="18" charset="0"/>
                <a:cs typeface="Times New Roman" pitchFamily="18" charset="0"/>
              </a:rPr>
              <a:t> orang-orang yang </a:t>
            </a:r>
            <a:r>
              <a:rPr lang="en-US" dirty="0" err="1">
                <a:solidFill>
                  <a:srgbClr val="FF0000"/>
                </a:solidFill>
                <a:latin typeface="Times New Roman" pitchFamily="18" charset="0"/>
                <a:cs typeface="Times New Roman" pitchFamily="18" charset="0"/>
              </a:rPr>
              <a:t>beriman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Rabb</a:t>
            </a:r>
            <a:r>
              <a:rPr lang="en-US" dirty="0">
                <a:latin typeface="Times New Roman" pitchFamily="18" charset="0"/>
                <a:cs typeface="Times New Roman" pitchFamily="18" charset="0"/>
              </a:rPr>
              <a:t> kami, </a:t>
            </a:r>
            <a:r>
              <a:rPr lang="en-US" dirty="0" err="1">
                <a:latin typeface="Times New Roman" pitchFamily="18" charset="0"/>
                <a:cs typeface="Times New Roman" pitchFamily="18" charset="0"/>
              </a:rPr>
              <a:t>Sesungguhnya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Engkau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Penyantun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Penyayang</a:t>
            </a:r>
            <a:r>
              <a:rPr lang="en-US" dirty="0">
                <a:latin typeface="Times New Roman" pitchFamily="18" charset="0"/>
                <a:cs typeface="Times New Roman" pitchFamily="18" charset="0"/>
              </a:rPr>
              <a:t>".</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Surat</a:t>
            </a:r>
            <a:r>
              <a:rPr lang="en-US" dirty="0">
                <a:latin typeface="Times New Roman" pitchFamily="18" charset="0"/>
                <a:cs typeface="Times New Roman" pitchFamily="18" charset="0"/>
              </a:rPr>
              <a:t> Al-</a:t>
            </a:r>
            <a:r>
              <a:rPr lang="en-US" dirty="0" err="1">
                <a:latin typeface="Times New Roman" pitchFamily="18" charset="0"/>
                <a:cs typeface="Times New Roman" pitchFamily="18" charset="0"/>
              </a:rPr>
              <a:t>Hasyr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Ayat</a:t>
            </a:r>
            <a:r>
              <a:rPr lang="en-US" dirty="0">
                <a:latin typeface="Times New Roman" pitchFamily="18" charset="0"/>
                <a:cs typeface="Times New Roman" pitchFamily="18" charset="0"/>
              </a:rPr>
              <a:t> 10</a:t>
            </a:r>
            <a:endParaRPr lang="id-ID" dirty="0">
              <a:latin typeface="Times New Roman" pitchFamily="18" charset="0"/>
              <a:cs typeface="Times New Roman" pitchFamily="18" charset="0"/>
            </a:endParaRPr>
          </a:p>
          <a:p>
            <a:endParaRPr lang="id-ID" dirty="0"/>
          </a:p>
        </p:txBody>
      </p:sp>
    </p:spTree>
    <p:extLst>
      <p:ext uri="{BB962C8B-B14F-4D97-AF65-F5344CB8AC3E}">
        <p14:creationId xmlns:p14="http://schemas.microsoft.com/office/powerpoint/2010/main" xmlns="" val="3850880579"/>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899592" y="548680"/>
            <a:ext cx="7272808" cy="5909310"/>
          </a:xfrm>
          <a:prstGeom prst="rect">
            <a:avLst/>
          </a:prstGeom>
          <a:noFill/>
        </p:spPr>
        <p:txBody>
          <a:bodyPr wrap="square" rtlCol="0">
            <a:spAutoFit/>
          </a:bodyPr>
          <a:lstStyle/>
          <a:p>
            <a:pPr marL="342900" indent="-342900" algn="just">
              <a:buFont typeface="+mj-lt"/>
              <a:buAutoNum type="arabicPeriod" startAt="7"/>
            </a:pPr>
            <a:r>
              <a:rPr lang="id-ID" b="1" dirty="0" smtClean="0">
                <a:latin typeface="Times New Roman" pitchFamily="18" charset="0"/>
                <a:cs typeface="Times New Roman" pitchFamily="18" charset="0"/>
              </a:rPr>
              <a:t>Cara menghadapi orang-orang yang mempunyai sifat dengki</a:t>
            </a:r>
          </a:p>
          <a:p>
            <a:pPr marL="342900" indent="-342900" algn="just">
              <a:buFont typeface="+mj-lt"/>
              <a:buAutoNum type="arabicPeriod" startAt="7"/>
            </a:pPr>
            <a:endParaRPr lang="id-ID" b="1" dirty="0" smtClean="0">
              <a:latin typeface="Times New Roman" pitchFamily="18" charset="0"/>
              <a:cs typeface="Times New Roman" pitchFamily="18" charset="0"/>
            </a:endParaRPr>
          </a:p>
          <a:p>
            <a:pPr marL="342900" indent="-342900" algn="just">
              <a:buFont typeface="+mj-lt"/>
              <a:buAutoNum type="alphaLcPeriod"/>
            </a:pPr>
            <a:r>
              <a:rPr lang="id-ID" dirty="0" smtClean="0">
                <a:latin typeface="Times New Roman" pitchFamily="18" charset="0"/>
                <a:cs typeface="Times New Roman" pitchFamily="18" charset="0"/>
              </a:rPr>
              <a:t>Sebarkan Salam</a:t>
            </a:r>
            <a:endParaRPr lang="id-ID" dirty="0">
              <a:latin typeface="Times New Roman" pitchFamily="18" charset="0"/>
              <a:cs typeface="Times New Roman" pitchFamily="18" charset="0"/>
            </a:endParaRPr>
          </a:p>
          <a:p>
            <a:pPr algn="ctr"/>
            <a:r>
              <a:rPr lang="en-US" b="1" dirty="0" err="1">
                <a:latin typeface="Times New Roman" pitchFamily="18" charset="0"/>
                <a:cs typeface="Times New Roman" pitchFamily="18" charset="0"/>
              </a:rPr>
              <a:t>Dalil</a:t>
            </a:r>
            <a:r>
              <a:rPr lang="en-US" b="1" dirty="0">
                <a:latin typeface="Times New Roman" pitchFamily="18" charset="0"/>
                <a:cs typeface="Times New Roman" pitchFamily="18" charset="0"/>
              </a:rPr>
              <a:t> 11</a:t>
            </a:r>
            <a:endParaRPr lang="id-ID" b="1"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Imam Ahmad </a:t>
            </a:r>
            <a:r>
              <a:rPr lang="en-US" dirty="0" err="1">
                <a:latin typeface="Times New Roman" pitchFamily="18" charset="0"/>
                <a:cs typeface="Times New Roman" pitchFamily="18" charset="0"/>
              </a:rPr>
              <a:t>rahimahullah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a:t>
            </a:r>
            <a:r>
              <a:rPr lang="en-US" dirty="0" err="1">
                <a:latin typeface="Times New Roman" pitchFamily="18" charset="0"/>
                <a:cs typeface="Times New Roman" pitchFamily="18" charset="0"/>
              </a:rPr>
              <a:t>Tirmidzi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rahimahullah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meriwayatkan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hadits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az-Zubair</a:t>
            </a:r>
            <a:r>
              <a:rPr lang="en-US" dirty="0">
                <a:latin typeface="Times New Roman" pitchFamily="18" charset="0"/>
                <a:cs typeface="Times New Roman" pitchFamily="18" charset="0"/>
              </a:rPr>
              <a:t> bin </a:t>
            </a:r>
            <a:r>
              <a:rPr lang="en-US" dirty="0" err="1">
                <a:latin typeface="Times New Roman" pitchFamily="18" charset="0"/>
                <a:cs typeface="Times New Roman" pitchFamily="18" charset="0"/>
              </a:rPr>
              <a:t>cari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Radhiyallahu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anhu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Nabi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Shallallahu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alaihi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sallam</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beliau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bersabda</a:t>
            </a:r>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دَبَّ</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إِلَيْكُمْ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دَاءُ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الْأُمَمِ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قَبْلَكُمْ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اَلْحَسَدُ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وَالْبَغْضَاءُ</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وَالْبَغْضَاءُ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هِيَ</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الْحَالِقَةُ</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حَالِقَةُ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الدِّيْنِ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لاَ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حَالِقَةُ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الشَّعْرِ</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وَالَّذِيْ</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نَفْسُ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مُحَمَّدٍ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بِيَدِهِ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لاَ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تُؤْمِنُوْا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حَتَّى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تَحَابُّوْا</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أَفَلاَ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أُنَبِّئُكُمْ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بِشَيْءٍ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إِذَا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فَعَلْتُمُوْهُ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تَحَابَبْتُمْ</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أَفْشُوا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السَّلاَمَ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بَيْنَكُمْ</a:t>
            </a:r>
            <a:r>
              <a:rPr lang="en-US" dirty="0">
                <a:latin typeface="Times New Roman" pitchFamily="18" charset="0"/>
                <a:cs typeface="Times New Roman" pitchFamily="18" charset="0"/>
              </a:rPr>
              <a:t>.</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Penyakit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umat-umat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sebelum</a:t>
            </a:r>
            <a:r>
              <a:rPr lang="en-US" dirty="0">
                <a:latin typeface="Times New Roman" pitchFamily="18" charset="0"/>
                <a:cs typeface="Times New Roman" pitchFamily="18" charset="0"/>
              </a:rPr>
              <a:t> kalian </a:t>
            </a:r>
            <a:r>
              <a:rPr lang="en-US" dirty="0" err="1">
                <a:latin typeface="Times New Roman" pitchFamily="18" charset="0"/>
                <a:cs typeface="Times New Roman" pitchFamily="18" charset="0"/>
              </a:rPr>
              <a:t>telah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menyerang</a:t>
            </a:r>
            <a:r>
              <a:rPr lang="en-US" dirty="0">
                <a:latin typeface="Times New Roman" pitchFamily="18" charset="0"/>
                <a:cs typeface="Times New Roman" pitchFamily="18" charset="0"/>
              </a:rPr>
              <a:t> kalian </a:t>
            </a:r>
            <a:r>
              <a:rPr lang="en-US" dirty="0" err="1">
                <a:latin typeface="Times New Roman" pitchFamily="18" charset="0"/>
                <a:cs typeface="Times New Roman" pitchFamily="18" charset="0"/>
              </a:rPr>
              <a:t>yaitu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benci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Benci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pemotong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pemotong</a:t>
            </a:r>
            <a:r>
              <a:rPr lang="en-US" dirty="0">
                <a:latin typeface="Times New Roman" pitchFamily="18" charset="0"/>
                <a:cs typeface="Times New Roman" pitchFamily="18" charset="0"/>
              </a:rPr>
              <a:t> agama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pemotong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rambut</a:t>
            </a:r>
            <a:r>
              <a:rPr lang="en-US" dirty="0">
                <a:latin typeface="Times New Roman" pitchFamily="18" charset="0"/>
                <a:cs typeface="Times New Roman" pitchFamily="18" charset="0"/>
              </a:rPr>
              <a:t>. Demi </a:t>
            </a:r>
            <a:r>
              <a:rPr lang="en-US" dirty="0" err="1">
                <a:latin typeface="Times New Roman" pitchFamily="18" charset="0"/>
                <a:cs typeface="Times New Roman" pitchFamily="18" charset="0"/>
              </a:rPr>
              <a:t>Dzat</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jiwa</a:t>
            </a:r>
            <a:r>
              <a:rPr lang="en-US" dirty="0">
                <a:latin typeface="Times New Roman" pitchFamily="18" charset="0"/>
                <a:cs typeface="Times New Roman" pitchFamily="18" charset="0"/>
              </a:rPr>
              <a:t> Muhammad </a:t>
            </a:r>
            <a:r>
              <a:rPr lang="en-US" dirty="0" err="1">
                <a:latin typeface="Times New Roman" pitchFamily="18" charset="0"/>
                <a:cs typeface="Times New Roman" pitchFamily="18" charset="0"/>
              </a:rPr>
              <a:t>berada</a:t>
            </a:r>
            <a:r>
              <a:rPr lang="en-US" dirty="0">
                <a:latin typeface="Times New Roman" pitchFamily="18" charset="0"/>
                <a:cs typeface="Times New Roman" pitchFamily="18" charset="0"/>
              </a:rPr>
              <a:t> di </a:t>
            </a:r>
            <a:r>
              <a:rPr lang="en-US" dirty="0" err="1">
                <a:latin typeface="Times New Roman" pitchFamily="18" charset="0"/>
                <a:cs typeface="Times New Roman" pitchFamily="18" charset="0"/>
              </a:rPr>
              <a:t>tangan-Nya</a:t>
            </a:r>
            <a:r>
              <a:rPr lang="en-US" dirty="0">
                <a:latin typeface="Times New Roman" pitchFamily="18" charset="0"/>
                <a:cs typeface="Times New Roman" pitchFamily="18" charset="0"/>
              </a:rPr>
              <a:t>, kalian </a:t>
            </a:r>
            <a:r>
              <a:rPr lang="en-US" dirty="0" err="1">
                <a:latin typeface="Times New Roman" pitchFamily="18" charset="0"/>
                <a:cs typeface="Times New Roman" pitchFamily="18" charset="0"/>
              </a:rPr>
              <a:t>tidak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beriman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hingga</a:t>
            </a:r>
            <a:r>
              <a:rPr lang="en-US" dirty="0">
                <a:latin typeface="Times New Roman" pitchFamily="18" charset="0"/>
                <a:cs typeface="Times New Roman" pitchFamily="18" charset="0"/>
              </a:rPr>
              <a:t> kalian </a:t>
            </a:r>
            <a:r>
              <a:rPr lang="en-US" dirty="0" err="1">
                <a:latin typeface="Times New Roman" pitchFamily="18" charset="0"/>
                <a:cs typeface="Times New Roman" pitchFamily="18" charset="0"/>
              </a:rPr>
              <a:t>saling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mencintai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Maukah</a:t>
            </a:r>
            <a:r>
              <a:rPr lang="en-US" dirty="0">
                <a:latin typeface="Times New Roman" pitchFamily="18" charset="0"/>
                <a:cs typeface="Times New Roman" pitchFamily="18" charset="0"/>
              </a:rPr>
              <a:t> kalian </a:t>
            </a:r>
            <a:r>
              <a:rPr lang="en-US" dirty="0" err="1">
                <a:latin typeface="Times New Roman" pitchFamily="18" charset="0"/>
                <a:cs typeface="Times New Roman" pitchFamily="18" charset="0"/>
              </a:rPr>
              <a:t>aku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tunjukkan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sesuatu</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jika</a:t>
            </a:r>
            <a:r>
              <a:rPr lang="en-US" dirty="0">
                <a:latin typeface="Times New Roman" pitchFamily="18" charset="0"/>
                <a:cs typeface="Times New Roman" pitchFamily="18" charset="0"/>
              </a:rPr>
              <a:t> kalian </a:t>
            </a:r>
            <a:r>
              <a:rPr lang="en-US" dirty="0" err="1">
                <a:latin typeface="Times New Roman" pitchFamily="18" charset="0"/>
                <a:cs typeface="Times New Roman" pitchFamily="18" charset="0"/>
              </a:rPr>
              <a:t>kerjakan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maka</a:t>
            </a:r>
            <a:r>
              <a:rPr lang="en-US" dirty="0">
                <a:latin typeface="Times New Roman" pitchFamily="18" charset="0"/>
                <a:cs typeface="Times New Roman" pitchFamily="18" charset="0"/>
              </a:rPr>
              <a:t> kalian </a:t>
            </a:r>
            <a:r>
              <a:rPr lang="en-US" dirty="0" err="1">
                <a:latin typeface="Times New Roman" pitchFamily="18" charset="0"/>
                <a:cs typeface="Times New Roman" pitchFamily="18" charset="0"/>
              </a:rPr>
              <a:t>saling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mencintai</a:t>
            </a:r>
            <a:r>
              <a:rPr lang="en-US" dirty="0">
                <a:latin typeface="Times New Roman" pitchFamily="18" charset="0"/>
                <a:cs typeface="Times New Roman" pitchFamily="18" charset="0"/>
              </a:rPr>
              <a:t> ? </a:t>
            </a:r>
            <a:r>
              <a:rPr lang="en-US" dirty="0" err="1">
                <a:solidFill>
                  <a:srgbClr val="FF0000"/>
                </a:solidFill>
                <a:latin typeface="Times New Roman" pitchFamily="18" charset="0"/>
                <a:cs typeface="Times New Roman" pitchFamily="18" charset="0"/>
              </a:rPr>
              <a:t>Sebarkanlah</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salam</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diantara</a:t>
            </a:r>
            <a:r>
              <a:rPr lang="en-US" dirty="0">
                <a:solidFill>
                  <a:srgbClr val="FF0000"/>
                </a:solidFill>
                <a:latin typeface="Times New Roman" pitchFamily="18" charset="0"/>
                <a:cs typeface="Times New Roman" pitchFamily="18" charset="0"/>
              </a:rPr>
              <a:t> kalian</a:t>
            </a:r>
            <a:r>
              <a:rPr lang="en-US" dirty="0">
                <a:latin typeface="Times New Roman" pitchFamily="18" charset="0"/>
                <a:cs typeface="Times New Roman" pitchFamily="18" charset="0"/>
              </a:rPr>
              <a:t>.”(HR Ahmad 1/165-167 &amp; At-</a:t>
            </a:r>
            <a:r>
              <a:rPr lang="en-US" dirty="0" err="1">
                <a:latin typeface="Times New Roman" pitchFamily="18" charset="0"/>
                <a:cs typeface="Times New Roman" pitchFamily="18" charset="0"/>
              </a:rPr>
              <a:t>tirmidzi</a:t>
            </a:r>
            <a:r>
              <a:rPr lang="en-US" dirty="0">
                <a:latin typeface="Times New Roman" pitchFamily="18" charset="0"/>
                <a:cs typeface="Times New Roman" pitchFamily="18" charset="0"/>
              </a:rPr>
              <a:t> 2510)</a:t>
            </a:r>
            <a:endParaRPr lang="id-ID" dirty="0">
              <a:latin typeface="Times New Roman" pitchFamily="18" charset="0"/>
              <a:cs typeface="Times New Roman" pitchFamily="18" charset="0"/>
            </a:endParaRPr>
          </a:p>
          <a:p>
            <a:pPr algn="just"/>
            <a:endParaRPr lang="id-ID"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215480633"/>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1000"/>
                                        <p:tgtEl>
                                          <p:spTgt spid="2">
                                            <p:txEl>
                                              <p:pRg st="6" end="6"/>
                                            </p:txEl>
                                          </p:spTgt>
                                        </p:tgtEl>
                                      </p:cBhvr>
                                    </p:animEffect>
                                    <p:anim calcmode="lin" valueType="num">
                                      <p:cBhvr>
                                        <p:cTn id="3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fade">
                                      <p:cBhvr>
                                        <p:cTn id="38" dur="1000"/>
                                        <p:tgtEl>
                                          <p:spTgt spid="2">
                                            <p:txEl>
                                              <p:pRg st="7" end="7"/>
                                            </p:txEl>
                                          </p:spTgt>
                                        </p:tgtEl>
                                      </p:cBhvr>
                                    </p:animEffect>
                                    <p:anim calcmode="lin" valueType="num">
                                      <p:cBhvr>
                                        <p:cTn id="3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fade">
                                      <p:cBhvr>
                                        <p:cTn id="43" dur="1000"/>
                                        <p:tgtEl>
                                          <p:spTgt spid="2">
                                            <p:txEl>
                                              <p:pRg st="8" end="8"/>
                                            </p:txEl>
                                          </p:spTgt>
                                        </p:tgtEl>
                                      </p:cBhvr>
                                    </p:animEffect>
                                    <p:anim calcmode="lin" valueType="num">
                                      <p:cBhvr>
                                        <p:cTn id="4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8" end="8"/>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Effect transition="in" filter="fade">
                                      <p:cBhvr>
                                        <p:cTn id="48" dur="1000"/>
                                        <p:tgtEl>
                                          <p:spTgt spid="2">
                                            <p:txEl>
                                              <p:pRg st="9" end="9"/>
                                            </p:txEl>
                                          </p:spTgt>
                                        </p:tgtEl>
                                      </p:cBhvr>
                                    </p:animEffect>
                                    <p:anim calcmode="lin" valueType="num">
                                      <p:cBhvr>
                                        <p:cTn id="4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971600" y="1114866"/>
            <a:ext cx="6984776" cy="3970318"/>
          </a:xfrm>
          <a:prstGeom prst="rect">
            <a:avLst/>
          </a:prstGeom>
          <a:noFill/>
        </p:spPr>
        <p:txBody>
          <a:bodyPr wrap="square" rtlCol="0">
            <a:spAutoFit/>
          </a:bodyPr>
          <a:lstStyle/>
          <a:p>
            <a:pPr marL="342900" indent="-342900" algn="just">
              <a:buFont typeface="+mj-lt"/>
              <a:buAutoNum type="alphaLcPeriod" startAt="2"/>
            </a:pPr>
            <a:r>
              <a:rPr lang="id-ID" dirty="0" smtClean="0">
                <a:latin typeface="Times New Roman" pitchFamily="18" charset="0"/>
                <a:cs typeface="Times New Roman" pitchFamily="18" charset="0"/>
              </a:rPr>
              <a:t>Husnudzan Kepada sesama Muslim	:</a:t>
            </a:r>
          </a:p>
          <a:p>
            <a:pPr algn="just"/>
            <a:endParaRPr lang="id-ID" dirty="0">
              <a:latin typeface="Times New Roman" pitchFamily="18" charset="0"/>
              <a:cs typeface="Times New Roman" pitchFamily="18" charset="0"/>
            </a:endParaRPr>
          </a:p>
          <a:p>
            <a:pPr algn="ctr"/>
            <a:r>
              <a:rPr lang="en-US" b="1" dirty="0" err="1">
                <a:latin typeface="Times New Roman" pitchFamily="18" charset="0"/>
                <a:cs typeface="Times New Roman" pitchFamily="18" charset="0"/>
              </a:rPr>
              <a:t>Dalil</a:t>
            </a:r>
            <a:r>
              <a:rPr lang="en-US" b="1" dirty="0">
                <a:latin typeface="Times New Roman" pitchFamily="18" charset="0"/>
                <a:cs typeface="Times New Roman" pitchFamily="18" charset="0"/>
              </a:rPr>
              <a:t> 12</a:t>
            </a:r>
            <a:endParaRPr lang="id-ID" b="1"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Imam Ahmad </a:t>
            </a:r>
            <a:r>
              <a:rPr lang="en-US" dirty="0" err="1">
                <a:latin typeface="Times New Roman" pitchFamily="18" charset="0"/>
                <a:cs typeface="Times New Roman" pitchFamily="18" charset="0"/>
              </a:rPr>
              <a:t>telah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meriwayatkan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az-Zuhd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diriwayatkan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oleh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selainnya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bahwa</a:t>
            </a:r>
            <a:r>
              <a:rPr lang="en-US" dirty="0">
                <a:latin typeface="Times New Roman" pitchFamily="18" charset="0"/>
                <a:cs typeface="Times New Roman" pitchFamily="18" charset="0"/>
              </a:rPr>
              <a:t> ‘Umar </a:t>
            </a:r>
            <a:r>
              <a:rPr lang="en-US" dirty="0" err="1">
                <a:latin typeface="Times New Roman" pitchFamily="18" charset="0"/>
                <a:cs typeface="Times New Roman" pitchFamily="18" charset="0"/>
              </a:rPr>
              <a:t>perang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memberikan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nasihat</a:t>
            </a:r>
            <a:r>
              <a:rPr lang="en-US" dirty="0">
                <a:latin typeface="Times New Roman" pitchFamily="18" charset="0"/>
                <a:cs typeface="Times New Roman" pitchFamily="18" charset="0"/>
              </a:rPr>
              <a:t>:</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لاَ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تَظُنَّنَّ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بِكَلِمَةٍ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خَرَجَتْ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أَخِيْكَ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سُوْءً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وَأَنْتَ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تَجِدُ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لَهَا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فِي</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الْخَيْرِ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مَحْمَلاً</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Janganlah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sekali</a:t>
            </a:r>
            <a:r>
              <a:rPr lang="en-US" dirty="0">
                <a:latin typeface="Times New Roman" pitchFamily="18" charset="0"/>
                <a:cs typeface="Times New Roman" pitchFamily="18" charset="0"/>
              </a:rPr>
              <a:t>-kali </a:t>
            </a:r>
            <a:r>
              <a:rPr lang="en-US" dirty="0" err="1">
                <a:latin typeface="Times New Roman" pitchFamily="18" charset="0"/>
                <a:cs typeface="Times New Roman" pitchFamily="18" charset="0"/>
              </a:rPr>
              <a:t>engkau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menyangka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prasangka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buruk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terhadap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sebuah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kalimat</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keluar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mulut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saudaramu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padahal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kalimat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tersebut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masih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engkau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bawakan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makna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baik</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Tafsir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Ibnu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Katsir</a:t>
            </a:r>
            <a:r>
              <a:rPr lang="en-US" dirty="0">
                <a:latin typeface="Times New Roman" pitchFamily="18" charset="0"/>
                <a:cs typeface="Times New Roman" pitchFamily="18" charset="0"/>
              </a:rPr>
              <a:t> 4/212)</a:t>
            </a:r>
            <a:endParaRPr lang="id-ID" dirty="0">
              <a:latin typeface="Times New Roman" pitchFamily="18" charset="0"/>
              <a:cs typeface="Times New Roman" pitchFamily="18" charset="0"/>
            </a:endParaRPr>
          </a:p>
          <a:p>
            <a:pPr algn="just"/>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xmlns="" val="1042147754"/>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anim calcmode="lin" valueType="num">
                                      <p:cBhvr>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1000"/>
                                        <p:tgtEl>
                                          <p:spTgt spid="2">
                                            <p:txEl>
                                              <p:pRg st="5" end="5"/>
                                            </p:txEl>
                                          </p:spTgt>
                                        </p:tgtEl>
                                      </p:cBhvr>
                                    </p:animEffect>
                                    <p:anim calcmode="lin" valueType="num">
                                      <p:cBhvr>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fade">
                                      <p:cBhvr>
                                        <p:cTn id="36" dur="1000"/>
                                        <p:tgtEl>
                                          <p:spTgt spid="2">
                                            <p:txEl>
                                              <p:pRg st="6" end="6"/>
                                            </p:txEl>
                                          </p:spTgt>
                                        </p:tgtEl>
                                      </p:cBhvr>
                                    </p:animEffect>
                                    <p:anim calcmode="lin" valueType="num">
                                      <p:cBhvr>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Effect transition="in" filter="fade">
                                      <p:cBhvr>
                                        <p:cTn id="41" dur="1000"/>
                                        <p:tgtEl>
                                          <p:spTgt spid="2">
                                            <p:txEl>
                                              <p:pRg st="7" end="7"/>
                                            </p:txEl>
                                          </p:spTgt>
                                        </p:tgtEl>
                                      </p:cBhvr>
                                    </p:animEffect>
                                    <p:anim calcmode="lin" valueType="num">
                                      <p:cBhvr>
                                        <p:cTn id="4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8" end="8"/>
                                            </p:txEl>
                                          </p:spTgt>
                                        </p:tgtEl>
                                        <p:attrNameLst>
                                          <p:attrName>style.visibility</p:attrName>
                                        </p:attrNameLst>
                                      </p:cBhvr>
                                      <p:to>
                                        <p:strVal val="visible"/>
                                      </p:to>
                                    </p:set>
                                    <p:animEffect transition="in" filter="fade">
                                      <p:cBhvr>
                                        <p:cTn id="46" dur="1000"/>
                                        <p:tgtEl>
                                          <p:spTgt spid="2">
                                            <p:txEl>
                                              <p:pRg st="8" end="8"/>
                                            </p:txEl>
                                          </p:spTgt>
                                        </p:tgtEl>
                                      </p:cBhvr>
                                    </p:animEffect>
                                    <p:anim calcmode="lin" valueType="num">
                                      <p:cBhvr>
                                        <p:cTn id="4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539552" y="404664"/>
            <a:ext cx="7848872" cy="369332"/>
          </a:xfrm>
          <a:prstGeom prst="rect">
            <a:avLst/>
          </a:prstGeom>
          <a:noFill/>
        </p:spPr>
        <p:txBody>
          <a:bodyPr wrap="square" rtlCol="0">
            <a:spAutoFit/>
          </a:bodyPr>
          <a:lstStyle/>
          <a:p>
            <a:pPr marL="342900" indent="-342900" algn="just">
              <a:buFont typeface="+mj-lt"/>
              <a:buAutoNum type="alphaLcPeriod" startAt="3"/>
            </a:pPr>
            <a:r>
              <a:rPr lang="id-ID" dirty="0" smtClean="0">
                <a:latin typeface="Times New Roman" pitchFamily="18" charset="0"/>
                <a:cs typeface="Times New Roman" pitchFamily="18" charset="0"/>
              </a:rPr>
              <a:t>Sedekah</a:t>
            </a:r>
            <a:endParaRPr lang="id-ID" dirty="0">
              <a:latin typeface="Times New Roman" pitchFamily="18" charset="0"/>
              <a:cs typeface="Times New Roman" pitchFamily="18" charset="0"/>
            </a:endParaRPr>
          </a:p>
        </p:txBody>
      </p:sp>
      <p:sp>
        <p:nvSpPr>
          <p:cNvPr id="3" name="Rectangle 2"/>
          <p:cNvSpPr/>
          <p:nvPr/>
        </p:nvSpPr>
        <p:spPr>
          <a:xfrm>
            <a:off x="971600" y="1052736"/>
            <a:ext cx="7920880" cy="3139321"/>
          </a:xfrm>
          <a:prstGeom prst="rect">
            <a:avLst/>
          </a:prstGeom>
        </p:spPr>
        <p:txBody>
          <a:bodyPr wrap="square">
            <a:spAutoFit/>
          </a:bodyPr>
          <a:lstStyle/>
          <a:p>
            <a:pPr algn="ctr"/>
            <a:r>
              <a:rPr lang="en-US" b="1" dirty="0" err="1">
                <a:latin typeface="Times New Roman" pitchFamily="18" charset="0"/>
                <a:cs typeface="Times New Roman" pitchFamily="18" charset="0"/>
              </a:rPr>
              <a:t>Dalil</a:t>
            </a:r>
            <a:r>
              <a:rPr lang="en-US" b="1" dirty="0">
                <a:latin typeface="Times New Roman" pitchFamily="18" charset="0"/>
                <a:cs typeface="Times New Roman" pitchFamily="18" charset="0"/>
              </a:rPr>
              <a:t> 13</a:t>
            </a:r>
            <a:endParaRPr lang="id-ID" b="1"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خُذْ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أَمْوَالِهِمْ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صَدَقَةً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تُطَهِّرُهُمْ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وَتُزَكِّيهِمْ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بِهَا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وَصَلِّ</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عَلَيْهِمْ</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إِنَّ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صَلَاتَكَ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سَكَنٌ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لَهُمْ</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وَاللَّهُ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سَمِيعٌ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عَلِيمٌ</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Bahasa</a:t>
            </a:r>
            <a:r>
              <a:rPr lang="en-US" dirty="0">
                <a:latin typeface="Times New Roman" pitchFamily="18" charset="0"/>
                <a:cs typeface="Times New Roman" pitchFamily="18" charset="0"/>
              </a:rPr>
              <a:t> Indonesia)</a:t>
            </a:r>
            <a:endParaRPr lang="id-ID"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Ambillah</a:t>
            </a:r>
            <a:r>
              <a:rPr lang="en-US" dirty="0">
                <a:latin typeface="Times New Roman" pitchFamily="18" charset="0"/>
                <a:cs typeface="Times New Roman" pitchFamily="18" charset="0"/>
              </a:rPr>
              <a:t> zakat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sebagian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harta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zakat </a:t>
            </a:r>
            <a:r>
              <a:rPr lang="en-US" dirty="0" err="1">
                <a:latin typeface="Times New Roman" pitchFamily="18" charset="0"/>
                <a:cs typeface="Times New Roman" pitchFamily="18" charset="0"/>
              </a:rPr>
              <a:t>itu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kamu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membersihkan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mensucikan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id-ID" dirty="0" smtClean="0">
                <a:latin typeface="Times New Roman" pitchFamily="18" charset="0"/>
                <a:cs typeface="Times New Roman" pitchFamily="18" charset="0"/>
              </a:rPr>
              <a:t>ber</a:t>
            </a:r>
            <a:r>
              <a:rPr lang="en-US" dirty="0" err="1" smtClean="0">
                <a:latin typeface="Times New Roman" pitchFamily="18" charset="0"/>
                <a:cs typeface="Times New Roman" pitchFamily="18" charset="0"/>
              </a:rPr>
              <a:t>doalah</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untuk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Sesungguhnya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kamu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menjadi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ketenteraman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jiwa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Dan Allah </a:t>
            </a:r>
            <a:r>
              <a:rPr lang="en-US" dirty="0" err="1">
                <a:latin typeface="Times New Roman" pitchFamily="18" charset="0"/>
                <a:cs typeface="Times New Roman" pitchFamily="18" charset="0"/>
              </a:rPr>
              <a:t>Maha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Mendengar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Mengetahui</a:t>
            </a:r>
            <a:r>
              <a:rPr lang="en-US" dirty="0">
                <a:latin typeface="Times New Roman" pitchFamily="18" charset="0"/>
                <a:cs typeface="Times New Roman" pitchFamily="18" charset="0"/>
              </a:rPr>
              <a:t>.</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Surat</a:t>
            </a:r>
            <a:r>
              <a:rPr lang="en-US" dirty="0">
                <a:latin typeface="Times New Roman" pitchFamily="18" charset="0"/>
                <a:cs typeface="Times New Roman" pitchFamily="18" charset="0"/>
              </a:rPr>
              <a:t> At-</a:t>
            </a:r>
            <a:r>
              <a:rPr lang="en-US" dirty="0" err="1">
                <a:latin typeface="Times New Roman" pitchFamily="18" charset="0"/>
                <a:cs typeface="Times New Roman" pitchFamily="18" charset="0"/>
              </a:rPr>
              <a:t>Taubah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Ayat</a:t>
            </a:r>
            <a:r>
              <a:rPr lang="en-US" dirty="0">
                <a:latin typeface="Times New Roman" pitchFamily="18" charset="0"/>
                <a:cs typeface="Times New Roman" pitchFamily="18" charset="0"/>
              </a:rPr>
              <a:t> 103</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xmlns="" val="1382420293"/>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1043608" y="1412776"/>
            <a:ext cx="6408712" cy="4247317"/>
          </a:xfrm>
          <a:prstGeom prst="rect">
            <a:avLst/>
          </a:prstGeom>
          <a:noFill/>
        </p:spPr>
        <p:txBody>
          <a:bodyPr wrap="square" rtlCol="0">
            <a:spAutoFit/>
          </a:bodyPr>
          <a:lstStyle/>
          <a:p>
            <a:pPr marL="342900" indent="-342900" algn="just">
              <a:buFont typeface="+mj-lt"/>
              <a:buAutoNum type="alphaLcPeriod" startAt="4"/>
            </a:pPr>
            <a:r>
              <a:rPr lang="id-ID" dirty="0" smtClean="0">
                <a:latin typeface="Times New Roman" pitchFamily="18" charset="0"/>
                <a:cs typeface="Times New Roman" pitchFamily="18" charset="0"/>
              </a:rPr>
              <a:t>Puasa</a:t>
            </a:r>
          </a:p>
          <a:p>
            <a:pPr marL="342900" indent="-342900" algn="just">
              <a:buFont typeface="+mj-lt"/>
              <a:buAutoNum type="alphaLcPeriod" startAt="4"/>
            </a:pPr>
            <a:endParaRPr lang="id-ID" dirty="0">
              <a:latin typeface="Times New Roman" pitchFamily="18" charset="0"/>
              <a:cs typeface="Times New Roman" pitchFamily="18" charset="0"/>
            </a:endParaRPr>
          </a:p>
          <a:p>
            <a:pPr marL="342900" indent="-342900" algn="just">
              <a:buFont typeface="+mj-lt"/>
              <a:buAutoNum type="alphaLcPeriod" startAt="4"/>
            </a:pPr>
            <a:endParaRPr lang="id-ID" dirty="0" smtClean="0">
              <a:latin typeface="Times New Roman" pitchFamily="18" charset="0"/>
              <a:cs typeface="Times New Roman" pitchFamily="18" charset="0"/>
            </a:endParaRPr>
          </a:p>
          <a:p>
            <a:pPr marL="342900" indent="-342900" algn="ctr">
              <a:buFont typeface="+mj-lt"/>
              <a:buAutoNum type="alphaLcPeriod" startAt="4"/>
            </a:pPr>
            <a:endParaRPr lang="id-ID"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Dalil</a:t>
            </a:r>
            <a:r>
              <a:rPr lang="en-US" b="1" dirty="0" smtClean="0">
                <a:latin typeface="Times New Roman" pitchFamily="18" charset="0"/>
                <a:cs typeface="Times New Roman" pitchFamily="18" charset="0"/>
              </a:rPr>
              <a:t> 14</a:t>
            </a:r>
            <a:endParaRPr lang="id-ID" b="1"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Dan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sebuah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hadits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disebutkan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bahwa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puasa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dapat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menghilangkan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dengki</a:t>
            </a:r>
            <a:r>
              <a:rPr lang="en-US" dirty="0">
                <a:latin typeface="Times New Roman" pitchFamily="18" charset="0"/>
                <a:cs typeface="Times New Roman" pitchFamily="18" charset="0"/>
              </a:rPr>
              <a:t> di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dada </a:t>
            </a:r>
            <a:r>
              <a:rPr lang="en-US" dirty="0" err="1">
                <a:latin typeface="Times New Roman" pitchFamily="18" charset="0"/>
                <a:cs typeface="Times New Roman" pitchFamily="18" charset="0"/>
              </a:rPr>
              <a:t>مَعَهُ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كِتَابُ</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النَّبِيِّ</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صَلَّى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اللَّهُ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عَلَيْهِ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وَسَلَّمَ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قَالَ</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صِيَامُ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ثَلَاثَةِ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أَيَّامٍ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الشَّهْرِ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يُذْهِبُ</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وَحَرَ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الصَّدْرِ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menceritakan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kepada</a:t>
            </a:r>
            <a:r>
              <a:rPr lang="en-US" dirty="0">
                <a:latin typeface="Times New Roman" pitchFamily="18" charset="0"/>
                <a:cs typeface="Times New Roman" pitchFamily="18" charset="0"/>
              </a:rPr>
              <a:t> kami </a:t>
            </a:r>
            <a:r>
              <a:rPr lang="en-US" dirty="0" err="1">
                <a:latin typeface="Times New Roman" pitchFamily="18" charset="0"/>
                <a:cs typeface="Times New Roman" pitchFamily="18" charset="0"/>
              </a:rPr>
              <a:t>Sufyan</a:t>
            </a:r>
            <a:r>
              <a:rPr lang="en-US" dirty="0">
                <a:latin typeface="Times New Roman" pitchFamily="18" charset="0"/>
                <a:cs typeface="Times New Roman" pitchFamily="18" charset="0"/>
              </a:rPr>
              <a:t> bin '</a:t>
            </a:r>
            <a:r>
              <a:rPr lang="en-US" dirty="0" err="1">
                <a:latin typeface="Times New Roman" pitchFamily="18" charset="0"/>
                <a:cs typeface="Times New Roman" pitchFamily="18" charset="0"/>
              </a:rPr>
              <a:t>Uyainah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Harun</a:t>
            </a:r>
            <a:r>
              <a:rPr lang="en-US" dirty="0">
                <a:latin typeface="Times New Roman" pitchFamily="18" charset="0"/>
                <a:cs typeface="Times New Roman" pitchFamily="18" charset="0"/>
              </a:rPr>
              <a:t> bin </a:t>
            </a:r>
            <a:r>
              <a:rPr lang="en-US" dirty="0" err="1">
                <a:latin typeface="Times New Roman" pitchFamily="18" charset="0"/>
                <a:cs typeface="Times New Roman" pitchFamily="18" charset="0"/>
              </a:rPr>
              <a:t>Ri`ab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Ibnu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Syikhkhir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seorang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Uqaisy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berkata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sedangkan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membawa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kitab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Nabi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Shalallahu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Alaihi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Wasallam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Nabi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Shalallahu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Alaihi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Wasallam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bersabda</a:t>
            </a:r>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Puasa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tiga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hari</a:t>
            </a:r>
            <a:r>
              <a:rPr lang="en-US" dirty="0">
                <a:solidFill>
                  <a:srgbClr val="FF0000"/>
                </a:solidFill>
                <a:latin typeface="Times New Roman" pitchFamily="18" charset="0"/>
                <a:cs typeface="Times New Roman" pitchFamily="18" charset="0"/>
              </a:rPr>
              <a:t> di </a:t>
            </a:r>
            <a:r>
              <a:rPr lang="en-US" dirty="0" err="1">
                <a:solidFill>
                  <a:srgbClr val="FF0000"/>
                </a:solidFill>
                <a:latin typeface="Times New Roman" pitchFamily="18" charset="0"/>
                <a:cs typeface="Times New Roman" pitchFamily="18" charset="0"/>
              </a:rPr>
              <a:t>setiap</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bulan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dapat</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menghilangkan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kedengkian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dalam</a:t>
            </a:r>
            <a:r>
              <a:rPr lang="en-US" dirty="0">
                <a:solidFill>
                  <a:srgbClr val="FF0000"/>
                </a:solidFill>
                <a:latin typeface="Times New Roman" pitchFamily="18" charset="0"/>
                <a:cs typeface="Times New Roman" pitchFamily="18" charset="0"/>
              </a:rPr>
              <a:t> dada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Musnad</a:t>
            </a:r>
            <a:r>
              <a:rPr lang="en-US" dirty="0">
                <a:latin typeface="Times New Roman" pitchFamily="18" charset="0"/>
                <a:cs typeface="Times New Roman" pitchFamily="18" charset="0"/>
              </a:rPr>
              <a:t> Ahmad 19812) </a:t>
            </a:r>
            <a:endParaRPr lang="id-ID" dirty="0">
              <a:latin typeface="Times New Roman" pitchFamily="18" charset="0"/>
              <a:cs typeface="Times New Roman" pitchFamily="18" charset="0"/>
            </a:endParaRPr>
          </a:p>
          <a:p>
            <a:pPr algn="just"/>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xmlns="" val="1245560826"/>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000"/>
                                        <p:tgtEl>
                                          <p:spTgt spid="2">
                                            <p:txEl>
                                              <p:pRg st="6" end="6"/>
                                            </p:txEl>
                                          </p:spTgt>
                                        </p:tgtEl>
                                      </p:cBhvr>
                                    </p:animEffect>
                                    <p:anim calcmode="lin" valueType="num">
                                      <p:cBhvr>
                                        <p:cTn id="2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1043608" y="908720"/>
            <a:ext cx="6552728" cy="5355312"/>
          </a:xfrm>
          <a:prstGeom prst="rect">
            <a:avLst/>
          </a:prstGeom>
          <a:noFill/>
        </p:spPr>
        <p:txBody>
          <a:bodyPr wrap="square" rtlCol="0">
            <a:spAutoFit/>
          </a:bodyPr>
          <a:lstStyle/>
          <a:p>
            <a:pPr marL="342900" indent="-342900" algn="just">
              <a:buFont typeface="+mj-lt"/>
              <a:buAutoNum type="alphaLcPeriod" startAt="5"/>
            </a:pPr>
            <a:r>
              <a:rPr lang="id-ID" dirty="0" smtClean="0">
                <a:latin typeface="Times New Roman" pitchFamily="18" charset="0"/>
                <a:cs typeface="Times New Roman" pitchFamily="18" charset="0"/>
              </a:rPr>
              <a:t>Membaca Al-Quran	:</a:t>
            </a:r>
          </a:p>
          <a:p>
            <a:pPr marL="342900" indent="-342900" algn="just">
              <a:buFont typeface="+mj-lt"/>
              <a:buAutoNum type="alphaLcPeriod" startAt="5"/>
            </a:pPr>
            <a:endParaRPr lang="id-ID" dirty="0">
              <a:latin typeface="Times New Roman" pitchFamily="18" charset="0"/>
              <a:cs typeface="Times New Roman" pitchFamily="18" charset="0"/>
            </a:endParaRPr>
          </a:p>
          <a:p>
            <a:pPr marL="342900" indent="-342900" algn="just">
              <a:buFont typeface="+mj-lt"/>
              <a:buAutoNum type="alphaLcPeriod" startAt="5"/>
            </a:pPr>
            <a:endParaRPr lang="id-ID" dirty="0" smtClean="0">
              <a:latin typeface="Times New Roman" pitchFamily="18" charset="0"/>
              <a:cs typeface="Times New Roman" pitchFamily="18" charset="0"/>
            </a:endParaRPr>
          </a:p>
          <a:p>
            <a:pPr marL="342900" indent="-342900" algn="ctr">
              <a:buFont typeface="+mj-lt"/>
              <a:buAutoNum type="alphaLcPeriod" startAt="5"/>
            </a:pPr>
            <a:endParaRPr lang="id-ID" dirty="0">
              <a:latin typeface="Times New Roman" pitchFamily="18" charset="0"/>
              <a:cs typeface="Times New Roman" pitchFamily="18" charset="0"/>
            </a:endParaRPr>
          </a:p>
          <a:p>
            <a:pPr algn="ctr"/>
            <a:r>
              <a:rPr lang="en-US" b="1" dirty="0" err="1">
                <a:latin typeface="Times New Roman" pitchFamily="18" charset="0"/>
                <a:cs typeface="Times New Roman" pitchFamily="18" charset="0"/>
              </a:rPr>
              <a:t>Dalil</a:t>
            </a:r>
            <a:r>
              <a:rPr lang="en-US" b="1" dirty="0">
                <a:latin typeface="Times New Roman" pitchFamily="18" charset="0"/>
                <a:cs typeface="Times New Roman" pitchFamily="18" charset="0"/>
              </a:rPr>
              <a:t> 15</a:t>
            </a:r>
            <a:endParaRPr lang="id-ID" b="1"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 </a:t>
            </a:r>
            <a:endParaRPr lang="id-ID" b="1"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يَا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أَيُّهَا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النَّاسُ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قَدْ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جَاءَتْكُمْ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مَوْعِظَةٌ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رَبِّكُمْ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وَشِفَاءٌ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لِمَا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فِي</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الصُّدُورِ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وَهُدًى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وَرَحْمَةٌ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لِلْمُؤْمِنِينَ</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Bahasa</a:t>
            </a:r>
            <a:r>
              <a:rPr lang="en-US" dirty="0">
                <a:latin typeface="Times New Roman" pitchFamily="18" charset="0"/>
                <a:cs typeface="Times New Roman" pitchFamily="18" charset="0"/>
              </a:rPr>
              <a:t> Indonesia)</a:t>
            </a:r>
            <a:endParaRPr lang="id-ID"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Hai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manusia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sesungguhnya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datang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kepadamu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pelajaran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Tuhanmu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penyembuh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penyakit-penyakit</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berada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dada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petunjuk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serta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rahmat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bagi</a:t>
            </a:r>
            <a:r>
              <a:rPr lang="en-US" dirty="0">
                <a:latin typeface="Times New Roman" pitchFamily="18" charset="0"/>
                <a:cs typeface="Times New Roman" pitchFamily="18" charset="0"/>
              </a:rPr>
              <a:t> orang-orang yang </a:t>
            </a:r>
            <a:r>
              <a:rPr lang="en-US" dirty="0" err="1">
                <a:latin typeface="Times New Roman" pitchFamily="18" charset="0"/>
                <a:cs typeface="Times New Roman" pitchFamily="18" charset="0"/>
              </a:rPr>
              <a:t>beriman</a:t>
            </a:r>
            <a:r>
              <a:rPr lang="en-US" dirty="0">
                <a:latin typeface="Times New Roman" pitchFamily="18" charset="0"/>
                <a:cs typeface="Times New Roman" pitchFamily="18" charset="0"/>
              </a:rPr>
              <a:t>.</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Surat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Yunus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Ayat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57</a:t>
            </a:r>
            <a:endParaRPr lang="id-ID" dirty="0" smtClean="0">
              <a:latin typeface="Times New Roman" pitchFamily="18" charset="0"/>
              <a:cs typeface="Times New Roman" pitchFamily="18" charset="0"/>
            </a:endParaRPr>
          </a:p>
          <a:p>
            <a:pPr algn="just"/>
            <a:endParaRPr lang="id-ID" dirty="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f. Memberi nasehat dengan cinta ( Kitab Al-Farq Baina An-Nashihah wa At-Ta’yir: 35)</a:t>
            </a:r>
            <a:endParaRPr lang="id-ID" dirty="0">
              <a:latin typeface="Times New Roman" pitchFamily="18" charset="0"/>
              <a:cs typeface="Times New Roman" pitchFamily="18" charset="0"/>
            </a:endParaRPr>
          </a:p>
          <a:p>
            <a:pPr algn="just"/>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xmlns="" val="1069576858"/>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1000"/>
                                        <p:tgtEl>
                                          <p:spTgt spid="2">
                                            <p:txEl>
                                              <p:pRg st="6" end="6"/>
                                            </p:txEl>
                                          </p:spTgt>
                                        </p:tgtEl>
                                      </p:cBhvr>
                                    </p:animEffect>
                                    <p:anim calcmode="lin" valueType="num">
                                      <p:cBhvr>
                                        <p:cTn id="2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1000"/>
                                        <p:tgtEl>
                                          <p:spTgt spid="2">
                                            <p:txEl>
                                              <p:pRg st="7" end="7"/>
                                            </p:txEl>
                                          </p:spTgt>
                                        </p:tgtEl>
                                      </p:cBhvr>
                                    </p:animEffect>
                                    <p:anim calcmode="lin" valueType="num">
                                      <p:cBhvr>
                                        <p:cTn id="3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fade">
                                      <p:cBhvr>
                                        <p:cTn id="36" dur="1000"/>
                                        <p:tgtEl>
                                          <p:spTgt spid="2">
                                            <p:txEl>
                                              <p:pRg st="8" end="8"/>
                                            </p:txEl>
                                          </p:spTgt>
                                        </p:tgtEl>
                                      </p:cBhvr>
                                    </p:animEffect>
                                    <p:anim calcmode="lin" valueType="num">
                                      <p:cBhvr>
                                        <p:cTn id="3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fade">
                                      <p:cBhvr>
                                        <p:cTn id="41" dur="1000"/>
                                        <p:tgtEl>
                                          <p:spTgt spid="2">
                                            <p:txEl>
                                              <p:pRg st="9" end="9"/>
                                            </p:txEl>
                                          </p:spTgt>
                                        </p:tgtEl>
                                      </p:cBhvr>
                                    </p:animEffect>
                                    <p:anim calcmode="lin" valueType="num">
                                      <p:cBhvr>
                                        <p:cTn id="4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Effect transition="in" filter="fade">
                                      <p:cBhvr>
                                        <p:cTn id="46" dur="1000"/>
                                        <p:tgtEl>
                                          <p:spTgt spid="2">
                                            <p:txEl>
                                              <p:pRg st="10" end="10"/>
                                            </p:txEl>
                                          </p:spTgt>
                                        </p:tgtEl>
                                      </p:cBhvr>
                                    </p:animEffect>
                                    <p:anim calcmode="lin" valueType="num">
                                      <p:cBhvr>
                                        <p:cTn id="47"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Effect transition="in" filter="fade">
                                      <p:cBhvr>
                                        <p:cTn id="51" dur="1000"/>
                                        <p:tgtEl>
                                          <p:spTgt spid="2">
                                            <p:txEl>
                                              <p:pRg st="11" end="11"/>
                                            </p:txEl>
                                          </p:spTgt>
                                        </p:tgtEl>
                                      </p:cBhvr>
                                    </p:animEffect>
                                    <p:anim calcmode="lin" valueType="num">
                                      <p:cBhvr>
                                        <p:cTn id="52"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2">
                                            <p:txEl>
                                              <p:pRg st="13" end="13"/>
                                            </p:txEl>
                                          </p:spTgt>
                                        </p:tgtEl>
                                        <p:attrNameLst>
                                          <p:attrName>style.visibility</p:attrName>
                                        </p:attrNameLst>
                                      </p:cBhvr>
                                      <p:to>
                                        <p:strVal val="visible"/>
                                      </p:to>
                                    </p:set>
                                    <p:animEffect transition="in" filter="fade">
                                      <p:cBhvr>
                                        <p:cTn id="58" dur="1000"/>
                                        <p:tgtEl>
                                          <p:spTgt spid="2">
                                            <p:txEl>
                                              <p:pRg st="13" end="13"/>
                                            </p:txEl>
                                          </p:spTgt>
                                        </p:tgtEl>
                                      </p:cBhvr>
                                    </p:animEffect>
                                    <p:anim calcmode="lin" valueType="num">
                                      <p:cBhvr>
                                        <p:cTn id="59"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60"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443392" y="1988840"/>
            <a:ext cx="8216302" cy="4031873"/>
          </a:xfrm>
          <a:prstGeom prst="rect">
            <a:avLst/>
          </a:prstGeom>
          <a:noFill/>
        </p:spPr>
        <p:txBody>
          <a:bodyPr wrap="square" rtlCol="0">
            <a:spAutoFit/>
          </a:bodyPr>
          <a:lstStyle/>
          <a:p>
            <a:pPr marL="342900" indent="-342900" algn="just">
              <a:buFont typeface="+mj-lt"/>
              <a:buAutoNum type="arabicParenR"/>
            </a:pPr>
            <a:r>
              <a:rPr lang="fr-FR" sz="1600" dirty="0">
                <a:latin typeface="Bahnschrift Light" pitchFamily="34" charset="0"/>
                <a:cs typeface="Times New Roman" pitchFamily="18" charset="0"/>
              </a:rPr>
              <a:t>Allah </a:t>
            </a:r>
            <a:r>
              <a:rPr lang="fr-FR" sz="1600" dirty="0" smtClean="0">
                <a:latin typeface="Bahnschrift Light" pitchFamily="34" charset="0"/>
                <a:cs typeface="Times New Roman" pitchFamily="18" charset="0"/>
              </a:rPr>
              <a:t>S</a:t>
            </a:r>
            <a:r>
              <a:rPr lang="id-ID" sz="1600" dirty="0" smtClean="0">
                <a:latin typeface="Bahnschrift Light" pitchFamily="34" charset="0"/>
                <a:cs typeface="Times New Roman" pitchFamily="18" charset="0"/>
              </a:rPr>
              <a:t>.W.T </a:t>
            </a:r>
            <a:r>
              <a:rPr lang="fr-FR" sz="1600" dirty="0" err="1" smtClean="0">
                <a:latin typeface="Bahnschrift Light" pitchFamily="34" charset="0"/>
                <a:cs typeface="Times New Roman" pitchFamily="18" charset="0"/>
              </a:rPr>
              <a:t>melarang</a:t>
            </a:r>
            <a:r>
              <a:rPr lang="fr-FR" sz="1600" dirty="0" smtClean="0">
                <a:latin typeface="Bahnschrift Light" pitchFamily="34" charset="0"/>
                <a:cs typeface="Times New Roman" pitchFamily="18" charset="0"/>
              </a:rPr>
              <a:t> </a:t>
            </a:r>
            <a:r>
              <a:rPr lang="fr-FR" sz="1600" dirty="0">
                <a:latin typeface="Bahnschrift Light" pitchFamily="34" charset="0"/>
                <a:cs typeface="Times New Roman" pitchFamily="18" charset="0"/>
              </a:rPr>
              <a:t>orang </a:t>
            </a:r>
            <a:r>
              <a:rPr lang="fr-FR" sz="1600" dirty="0" err="1">
                <a:latin typeface="Bahnschrift Light" pitchFamily="34" charset="0"/>
                <a:cs typeface="Times New Roman" pitchFamily="18" charset="0"/>
              </a:rPr>
              <a:t>mukmin</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bersikap</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hasad</a:t>
            </a:r>
            <a:r>
              <a:rPr lang="fr-FR" sz="1600" dirty="0">
                <a:latin typeface="Bahnschrift Light" pitchFamily="34" charset="0"/>
                <a:cs typeface="Times New Roman" pitchFamily="18" charset="0"/>
              </a:rPr>
              <a:t>/</a:t>
            </a:r>
            <a:r>
              <a:rPr lang="fr-FR" sz="1600" dirty="0" err="1">
                <a:latin typeface="Bahnschrift Light" pitchFamily="34" charset="0"/>
                <a:cs typeface="Times New Roman" pitchFamily="18" charset="0"/>
              </a:rPr>
              <a:t>iri</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hati</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karena</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hal</a:t>
            </a:r>
            <a:r>
              <a:rPr lang="fr-FR" sz="1600" dirty="0">
                <a:latin typeface="Bahnschrift Light" pitchFamily="34" charset="0"/>
                <a:cs typeface="Times New Roman" pitchFamily="18" charset="0"/>
              </a:rPr>
              <a:t> </a:t>
            </a:r>
            <a:r>
              <a:rPr lang="id-ID" sz="1600" dirty="0" smtClean="0">
                <a:latin typeface="Bahnschrift Light" pitchFamily="34" charset="0"/>
                <a:cs typeface="Times New Roman" pitchFamily="18" charset="0"/>
              </a:rPr>
              <a:t>tersebut</a:t>
            </a:r>
            <a:r>
              <a:rPr lang="fr-FR" sz="1600" dirty="0" smtClean="0">
                <a:latin typeface="Bahnschrift Light" pitchFamily="34" charset="0"/>
                <a:cs typeface="Times New Roman" pitchFamily="18" charset="0"/>
              </a:rPr>
              <a:t> </a:t>
            </a:r>
            <a:r>
              <a:rPr lang="fr-FR" sz="1600" dirty="0" err="1">
                <a:latin typeface="Bahnschrift Light" pitchFamily="34" charset="0"/>
                <a:cs typeface="Times New Roman" pitchFamily="18" charset="0"/>
              </a:rPr>
              <a:t>menyebabkan</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hati</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menjadi</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sempit</a:t>
            </a:r>
            <a:r>
              <a:rPr lang="fr-FR" sz="1600" dirty="0">
                <a:latin typeface="Bahnschrift Light" pitchFamily="34" charset="0"/>
                <a:cs typeface="Times New Roman" pitchFamily="18" charset="0"/>
              </a:rPr>
              <a:t> dan </a:t>
            </a:r>
            <a:r>
              <a:rPr lang="fr-FR" sz="1600" dirty="0" err="1">
                <a:latin typeface="Bahnschrift Light" pitchFamily="34" charset="0"/>
                <a:cs typeface="Times New Roman" pitchFamily="18" charset="0"/>
              </a:rPr>
              <a:t>lupa</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kematian</a:t>
            </a:r>
            <a:r>
              <a:rPr lang="fr-FR" sz="1600" dirty="0" smtClean="0">
                <a:latin typeface="Bahnschrift Light" pitchFamily="34" charset="0"/>
                <a:cs typeface="Times New Roman" pitchFamily="18" charset="0"/>
              </a:rPr>
              <a:t>.</a:t>
            </a:r>
            <a:endParaRPr lang="id-ID" sz="1600" dirty="0" smtClean="0">
              <a:latin typeface="Bahnschrift Light" pitchFamily="34" charset="0"/>
              <a:cs typeface="Times New Roman" pitchFamily="18" charset="0"/>
            </a:endParaRPr>
          </a:p>
          <a:p>
            <a:pPr marL="342900" indent="-342900" algn="just">
              <a:buFont typeface="+mj-lt"/>
              <a:buAutoNum type="arabicParenR"/>
            </a:pPr>
            <a:endParaRPr lang="id-ID" sz="1600" dirty="0">
              <a:latin typeface="Bahnschrift Light" pitchFamily="34" charset="0"/>
              <a:cs typeface="Times New Roman" pitchFamily="18" charset="0"/>
            </a:endParaRPr>
          </a:p>
          <a:p>
            <a:pPr marL="342900" indent="-342900" algn="just">
              <a:buFont typeface="+mj-lt"/>
              <a:buAutoNum type="arabicParenR"/>
            </a:pPr>
            <a:r>
              <a:rPr lang="fr-FR" sz="1600" dirty="0" err="1">
                <a:latin typeface="Bahnschrift Light" pitchFamily="34" charset="0"/>
                <a:cs typeface="Times New Roman" pitchFamily="18" charset="0"/>
              </a:rPr>
              <a:t>Hasad</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adalah</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keinginan</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supaya</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nikmat</a:t>
            </a:r>
            <a:r>
              <a:rPr lang="fr-FR" sz="1600" dirty="0">
                <a:latin typeface="Bahnschrift Light" pitchFamily="34" charset="0"/>
                <a:cs typeface="Times New Roman" pitchFamily="18" charset="0"/>
              </a:rPr>
              <a:t> orang </a:t>
            </a:r>
            <a:r>
              <a:rPr lang="fr-FR" sz="1600" dirty="0" err="1">
                <a:latin typeface="Bahnschrift Light" pitchFamily="34" charset="0"/>
                <a:cs typeface="Times New Roman" pitchFamily="18" charset="0"/>
              </a:rPr>
              <a:t>lain</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lenyap</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baik</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disertai</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dengan</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harapan</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nikmat</a:t>
            </a:r>
            <a:r>
              <a:rPr lang="fr-FR" sz="1600" dirty="0">
                <a:latin typeface="Bahnschrift Light" pitchFamily="34" charset="0"/>
                <a:cs typeface="Times New Roman" pitchFamily="18" charset="0"/>
              </a:rPr>
              <a:t> </a:t>
            </a:r>
            <a:r>
              <a:rPr lang="id-ID" sz="1600" dirty="0" smtClean="0">
                <a:latin typeface="Bahnschrift Light" pitchFamily="34" charset="0"/>
                <a:cs typeface="Times New Roman" pitchFamily="18" charset="0"/>
              </a:rPr>
              <a:t>tersebut</a:t>
            </a:r>
            <a:r>
              <a:rPr lang="fr-FR" sz="1600" dirty="0" smtClean="0">
                <a:latin typeface="Bahnschrift Light" pitchFamily="34" charset="0"/>
                <a:cs typeface="Times New Roman" pitchFamily="18" charset="0"/>
              </a:rPr>
              <a:t> </a:t>
            </a:r>
            <a:r>
              <a:rPr lang="fr-FR" sz="1600" dirty="0" err="1">
                <a:latin typeface="Bahnschrift Light" pitchFamily="34" charset="0"/>
                <a:cs typeface="Times New Roman" pitchFamily="18" charset="0"/>
              </a:rPr>
              <a:t>berpindah</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kepadanya</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maupun</a:t>
            </a:r>
            <a:r>
              <a:rPr lang="fr-FR" sz="1600" dirty="0">
                <a:latin typeface="Bahnschrift Light" pitchFamily="34" charset="0"/>
                <a:cs typeface="Times New Roman" pitchFamily="18" charset="0"/>
              </a:rPr>
              <a:t> </a:t>
            </a:r>
            <a:r>
              <a:rPr lang="fr-FR" sz="1600" dirty="0" err="1" smtClean="0">
                <a:latin typeface="Bahnschrift Light" pitchFamily="34" charset="0"/>
                <a:cs typeface="Times New Roman" pitchFamily="18" charset="0"/>
              </a:rPr>
              <a:t>tidak</a:t>
            </a:r>
            <a:r>
              <a:rPr lang="fr-FR" sz="1600" dirty="0" smtClean="0">
                <a:latin typeface="Bahnschrift Light" pitchFamily="34" charset="0"/>
                <a:cs typeface="Times New Roman" pitchFamily="18" charset="0"/>
              </a:rPr>
              <a:t>.</a:t>
            </a:r>
            <a:r>
              <a:rPr lang="id-ID" sz="1600" dirty="0" smtClean="0">
                <a:latin typeface="Bahnschrift Light" pitchFamily="34" charset="0"/>
                <a:cs typeface="Times New Roman" pitchFamily="18" charset="0"/>
              </a:rPr>
              <a:t> S</a:t>
            </a:r>
            <a:r>
              <a:rPr lang="fr-FR" sz="1600" dirty="0" err="1" smtClean="0">
                <a:latin typeface="Bahnschrift Light" pitchFamily="34" charset="0"/>
                <a:cs typeface="Times New Roman" pitchFamily="18" charset="0"/>
              </a:rPr>
              <a:t>edangkan</a:t>
            </a:r>
            <a:r>
              <a:rPr lang="fr-FR" sz="1600" dirty="0" smtClean="0">
                <a:latin typeface="Bahnschrift Light" pitchFamily="34" charset="0"/>
                <a:cs typeface="Times New Roman" pitchFamily="18" charset="0"/>
              </a:rPr>
              <a:t> </a:t>
            </a:r>
            <a:r>
              <a:rPr lang="id-ID" sz="1600" dirty="0" smtClean="0">
                <a:latin typeface="Bahnschrift Light" pitchFamily="34" charset="0"/>
                <a:cs typeface="Times New Roman" pitchFamily="18" charset="0"/>
              </a:rPr>
              <a:t>Ghibthah</a:t>
            </a:r>
            <a:r>
              <a:rPr lang="fr-FR" sz="1600" dirty="0" smtClean="0">
                <a:latin typeface="Bahnschrift Light" pitchFamily="34" charset="0"/>
                <a:cs typeface="Times New Roman" pitchFamily="18" charset="0"/>
              </a:rPr>
              <a:t> </a:t>
            </a:r>
            <a:r>
              <a:rPr lang="fr-FR" sz="1600" dirty="0" err="1">
                <a:latin typeface="Bahnschrift Light" pitchFamily="34" charset="0"/>
                <a:cs typeface="Times New Roman" pitchFamily="18" charset="0"/>
              </a:rPr>
              <a:t>adalah</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harapan</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seseorang</a:t>
            </a:r>
            <a:r>
              <a:rPr lang="fr-FR" sz="1600" dirty="0">
                <a:latin typeface="Bahnschrift Light" pitchFamily="34" charset="0"/>
                <a:cs typeface="Times New Roman" pitchFamily="18" charset="0"/>
              </a:rPr>
              <a:t> agar dia </a:t>
            </a:r>
            <a:r>
              <a:rPr lang="fr-FR" sz="1600" dirty="0" err="1">
                <a:latin typeface="Bahnschrift Light" pitchFamily="34" charset="0"/>
                <a:cs typeface="Times New Roman" pitchFamily="18" charset="0"/>
              </a:rPr>
              <a:t>mendapatkan</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nikmat</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seperti</a:t>
            </a:r>
            <a:r>
              <a:rPr lang="fr-FR" sz="1600" dirty="0">
                <a:latin typeface="Bahnschrift Light" pitchFamily="34" charset="0"/>
                <a:cs typeface="Times New Roman" pitchFamily="18" charset="0"/>
              </a:rPr>
              <a:t> yang </a:t>
            </a:r>
            <a:r>
              <a:rPr lang="fr-FR" sz="1600" dirty="0" err="1">
                <a:latin typeface="Bahnschrift Light" pitchFamily="34" charset="0"/>
                <a:cs typeface="Times New Roman" pitchFamily="18" charset="0"/>
              </a:rPr>
              <a:t>dimiliki</a:t>
            </a:r>
            <a:r>
              <a:rPr lang="fr-FR" sz="1600" dirty="0">
                <a:latin typeface="Bahnschrift Light" pitchFamily="34" charset="0"/>
                <a:cs typeface="Times New Roman" pitchFamily="18" charset="0"/>
              </a:rPr>
              <a:t> orang </a:t>
            </a:r>
            <a:r>
              <a:rPr lang="fr-FR" sz="1600" dirty="0" err="1">
                <a:latin typeface="Bahnschrift Light" pitchFamily="34" charset="0"/>
                <a:cs typeface="Times New Roman" pitchFamily="18" charset="0"/>
              </a:rPr>
              <a:t>lain</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tanpa</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punya</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niatan</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untuk</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menghilangkan</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nikmat</a:t>
            </a:r>
            <a:r>
              <a:rPr lang="fr-FR" sz="1600" dirty="0">
                <a:latin typeface="Bahnschrift Light" pitchFamily="34" charset="0"/>
                <a:cs typeface="Times New Roman" pitchFamily="18" charset="0"/>
              </a:rPr>
              <a:t> </a:t>
            </a:r>
            <a:r>
              <a:rPr lang="fr-FR" sz="1600" dirty="0" smtClean="0">
                <a:latin typeface="Bahnschrift Light" pitchFamily="34" charset="0"/>
                <a:cs typeface="Times New Roman" pitchFamily="18" charset="0"/>
              </a:rPr>
              <a:t>t</a:t>
            </a:r>
            <a:r>
              <a:rPr lang="id-ID" sz="1600" dirty="0" smtClean="0">
                <a:latin typeface="Bahnschrift Light" pitchFamily="34" charset="0"/>
                <a:cs typeface="Times New Roman" pitchFamily="18" charset="0"/>
              </a:rPr>
              <a:t>ersebut</a:t>
            </a:r>
            <a:r>
              <a:rPr lang="fr-FR" sz="1600" dirty="0" smtClean="0">
                <a:latin typeface="Bahnschrift Light" pitchFamily="34" charset="0"/>
                <a:cs typeface="Times New Roman" pitchFamily="18" charset="0"/>
              </a:rPr>
              <a:t> </a:t>
            </a:r>
            <a:r>
              <a:rPr lang="fr-FR" sz="1600" dirty="0" err="1">
                <a:latin typeface="Bahnschrift Light" pitchFamily="34" charset="0"/>
                <a:cs typeface="Times New Roman" pitchFamily="18" charset="0"/>
              </a:rPr>
              <a:t>dalam</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diri</a:t>
            </a:r>
            <a:r>
              <a:rPr lang="fr-FR" sz="1600" dirty="0">
                <a:latin typeface="Bahnschrift Light" pitchFamily="34" charset="0"/>
                <a:cs typeface="Times New Roman" pitchFamily="18" charset="0"/>
              </a:rPr>
              <a:t> orang </a:t>
            </a:r>
            <a:r>
              <a:rPr lang="fr-FR" sz="1600" dirty="0" err="1">
                <a:latin typeface="Bahnschrift Light" pitchFamily="34" charset="0"/>
                <a:cs typeface="Times New Roman" pitchFamily="18" charset="0"/>
              </a:rPr>
              <a:t>lain</a:t>
            </a:r>
            <a:r>
              <a:rPr lang="fr-FR" sz="1600" dirty="0">
                <a:latin typeface="Bahnschrift Light" pitchFamily="34" charset="0"/>
                <a:cs typeface="Times New Roman" pitchFamily="18" charset="0"/>
              </a:rPr>
              <a:t> dan </a:t>
            </a:r>
            <a:r>
              <a:rPr lang="fr-FR" sz="1600" dirty="0" err="1">
                <a:latin typeface="Bahnschrift Light" pitchFamily="34" charset="0"/>
                <a:cs typeface="Times New Roman" pitchFamily="18" charset="0"/>
              </a:rPr>
              <a:t>ini</a:t>
            </a:r>
            <a:r>
              <a:rPr lang="fr-FR" sz="1600" dirty="0">
                <a:latin typeface="Bahnschrift Light" pitchFamily="34" charset="0"/>
                <a:cs typeface="Times New Roman" pitchFamily="18" charset="0"/>
              </a:rPr>
              <a:t> </a:t>
            </a:r>
            <a:r>
              <a:rPr lang="id-ID" sz="1600" dirty="0" smtClean="0">
                <a:latin typeface="Bahnschrift Light" pitchFamily="34" charset="0"/>
                <a:cs typeface="Times New Roman" pitchFamily="18" charset="0"/>
              </a:rPr>
              <a:t>di perbolehkan</a:t>
            </a:r>
            <a:r>
              <a:rPr lang="fr-FR" sz="1600" dirty="0" smtClean="0">
                <a:latin typeface="Bahnschrift Light" pitchFamily="34" charset="0"/>
                <a:cs typeface="Times New Roman" pitchFamily="18" charset="0"/>
              </a:rPr>
              <a:t> </a:t>
            </a:r>
            <a:r>
              <a:rPr lang="fr-FR" sz="1600" dirty="0" err="1">
                <a:latin typeface="Bahnschrift Light" pitchFamily="34" charset="0"/>
                <a:cs typeface="Times New Roman" pitchFamily="18" charset="0"/>
              </a:rPr>
              <a:t>oleh</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mayoritas</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ulama</a:t>
            </a:r>
            <a:r>
              <a:rPr lang="fr-FR" sz="1600" dirty="0" smtClean="0">
                <a:latin typeface="Bahnschrift Light" pitchFamily="34" charset="0"/>
                <a:cs typeface="Times New Roman" pitchFamily="18" charset="0"/>
              </a:rPr>
              <a:t>.</a:t>
            </a:r>
            <a:endParaRPr lang="id-ID" sz="1600" dirty="0" smtClean="0">
              <a:latin typeface="Bahnschrift Light" pitchFamily="34" charset="0"/>
              <a:cs typeface="Times New Roman" pitchFamily="18" charset="0"/>
            </a:endParaRPr>
          </a:p>
          <a:p>
            <a:pPr marL="342900" indent="-342900" algn="just">
              <a:buFont typeface="+mj-lt"/>
              <a:buAutoNum type="arabicParenR"/>
            </a:pPr>
            <a:endParaRPr lang="id-ID" sz="1600" dirty="0" smtClean="0">
              <a:latin typeface="Bahnschrift Light" pitchFamily="34" charset="0"/>
              <a:cs typeface="Times New Roman" pitchFamily="18" charset="0"/>
            </a:endParaRPr>
          </a:p>
          <a:p>
            <a:pPr marL="342900" indent="-342900" algn="just">
              <a:buFont typeface="+mj-lt"/>
              <a:buAutoNum type="arabicParenR"/>
            </a:pPr>
            <a:r>
              <a:rPr lang="fr-FR" sz="1600" dirty="0">
                <a:latin typeface="Bahnschrift Light" pitchFamily="34" charset="0"/>
                <a:cs typeface="Times New Roman" pitchFamily="18" charset="0"/>
              </a:rPr>
              <a:t>Kita </a:t>
            </a:r>
            <a:r>
              <a:rPr lang="fr-FR" sz="1600" dirty="0" smtClean="0">
                <a:latin typeface="Bahnschrift Light" pitchFamily="34" charset="0"/>
                <a:cs typeface="Times New Roman" pitchFamily="18" charset="0"/>
              </a:rPr>
              <a:t>di</a:t>
            </a:r>
            <a:r>
              <a:rPr lang="id-ID" sz="1600" dirty="0" smtClean="0">
                <a:latin typeface="Bahnschrift Light" pitchFamily="34" charset="0"/>
                <a:cs typeface="Times New Roman" pitchFamily="18" charset="0"/>
              </a:rPr>
              <a:t> </a:t>
            </a:r>
            <a:r>
              <a:rPr lang="fr-FR" sz="1600" dirty="0" err="1" smtClean="0">
                <a:latin typeface="Bahnschrift Light" pitchFamily="34" charset="0"/>
                <a:cs typeface="Times New Roman" pitchFamily="18" charset="0"/>
              </a:rPr>
              <a:t>perkenankan</a:t>
            </a:r>
            <a:r>
              <a:rPr lang="fr-FR" sz="1600" dirty="0" smtClean="0">
                <a:latin typeface="Bahnschrift Light" pitchFamily="34" charset="0"/>
                <a:cs typeface="Times New Roman" pitchFamily="18" charset="0"/>
              </a:rPr>
              <a:t> </a:t>
            </a:r>
            <a:r>
              <a:rPr lang="fr-FR" sz="1600" dirty="0" err="1">
                <a:latin typeface="Bahnschrift Light" pitchFamily="34" charset="0"/>
                <a:cs typeface="Times New Roman" pitchFamily="18" charset="0"/>
              </a:rPr>
              <a:t>iri</a:t>
            </a:r>
            <a:r>
              <a:rPr lang="fr-FR" sz="1600" dirty="0">
                <a:latin typeface="Bahnschrift Light" pitchFamily="34" charset="0"/>
                <a:cs typeface="Times New Roman" pitchFamily="18" charset="0"/>
              </a:rPr>
              <a:t>/</a:t>
            </a:r>
            <a:r>
              <a:rPr lang="fr-FR" sz="1600" dirty="0" err="1">
                <a:latin typeface="Bahnschrift Light" pitchFamily="34" charset="0"/>
                <a:cs typeface="Times New Roman" pitchFamily="18" charset="0"/>
              </a:rPr>
              <a:t>ghibthah</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dalam</a:t>
            </a:r>
            <a:r>
              <a:rPr lang="fr-FR" sz="1600" dirty="0">
                <a:latin typeface="Bahnschrift Light" pitchFamily="34" charset="0"/>
                <a:cs typeface="Times New Roman" pitchFamily="18" charset="0"/>
              </a:rPr>
              <a:t> 2 </a:t>
            </a:r>
            <a:r>
              <a:rPr lang="fr-FR" sz="1600" dirty="0" err="1">
                <a:latin typeface="Bahnschrift Light" pitchFamily="34" charset="0"/>
                <a:cs typeface="Times New Roman" pitchFamily="18" charset="0"/>
              </a:rPr>
              <a:t>hal</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yaitu</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dalam</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Ilmu</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alquran</a:t>
            </a:r>
            <a:r>
              <a:rPr lang="fr-FR" sz="1600" dirty="0">
                <a:latin typeface="Bahnschrift Light" pitchFamily="34" charset="0"/>
                <a:cs typeface="Times New Roman" pitchFamily="18" charset="0"/>
              </a:rPr>
              <a:t> &amp; </a:t>
            </a:r>
            <a:r>
              <a:rPr lang="fr-FR" sz="1600" dirty="0" err="1">
                <a:latin typeface="Bahnschrift Light" pitchFamily="34" charset="0"/>
                <a:cs typeface="Times New Roman" pitchFamily="18" charset="0"/>
              </a:rPr>
              <a:t>harta</a:t>
            </a:r>
            <a:r>
              <a:rPr lang="fr-FR" sz="1600" dirty="0">
                <a:latin typeface="Bahnschrift Light" pitchFamily="34" charset="0"/>
                <a:cs typeface="Times New Roman" pitchFamily="18" charset="0"/>
              </a:rPr>
              <a:t> yang </a:t>
            </a:r>
            <a:r>
              <a:rPr lang="fr-FR" sz="1600" dirty="0" err="1">
                <a:latin typeface="Bahnschrift Light" pitchFamily="34" charset="0"/>
                <a:cs typeface="Times New Roman" pitchFamily="18" charset="0"/>
              </a:rPr>
              <a:t>selalu</a:t>
            </a:r>
            <a:r>
              <a:rPr lang="fr-FR" sz="1600" dirty="0">
                <a:latin typeface="Bahnschrift Light" pitchFamily="34" charset="0"/>
                <a:cs typeface="Times New Roman" pitchFamily="18" charset="0"/>
              </a:rPr>
              <a:t> di </a:t>
            </a:r>
            <a:r>
              <a:rPr lang="fr-FR" sz="1600" dirty="0" err="1">
                <a:latin typeface="Bahnschrift Light" pitchFamily="34" charset="0"/>
                <a:cs typeface="Times New Roman" pitchFamily="18" charset="0"/>
              </a:rPr>
              <a:t>infaqkan</a:t>
            </a:r>
            <a:r>
              <a:rPr lang="fr-FR" sz="1600" dirty="0">
                <a:latin typeface="Bahnschrift Light" pitchFamily="34" charset="0"/>
                <a:cs typeface="Times New Roman" pitchFamily="18" charset="0"/>
              </a:rPr>
              <a:t>(HR </a:t>
            </a:r>
            <a:r>
              <a:rPr lang="fr-FR" sz="1600" dirty="0" err="1">
                <a:latin typeface="Bahnschrift Light" pitchFamily="34" charset="0"/>
                <a:cs typeface="Times New Roman" pitchFamily="18" charset="0"/>
              </a:rPr>
              <a:t>Bukhari</a:t>
            </a:r>
            <a:r>
              <a:rPr lang="fr-FR" sz="1600" dirty="0" smtClean="0">
                <a:latin typeface="Bahnschrift Light" pitchFamily="34" charset="0"/>
                <a:cs typeface="Times New Roman" pitchFamily="18" charset="0"/>
              </a:rPr>
              <a:t>).</a:t>
            </a:r>
            <a:endParaRPr lang="id-ID" sz="1600" dirty="0" smtClean="0">
              <a:latin typeface="Bahnschrift Light" pitchFamily="34" charset="0"/>
              <a:cs typeface="Times New Roman" pitchFamily="18" charset="0"/>
            </a:endParaRPr>
          </a:p>
          <a:p>
            <a:pPr marL="342900" indent="-342900" algn="just">
              <a:buFont typeface="+mj-lt"/>
              <a:buAutoNum type="arabicParenR"/>
            </a:pPr>
            <a:endParaRPr lang="id-ID" sz="1600" dirty="0">
              <a:latin typeface="Bahnschrift Light" pitchFamily="34" charset="0"/>
              <a:cs typeface="Times New Roman" pitchFamily="18" charset="0"/>
            </a:endParaRPr>
          </a:p>
          <a:p>
            <a:pPr marL="342900" indent="-342900" algn="just">
              <a:buFont typeface="+mj-lt"/>
              <a:buAutoNum type="arabicParenR"/>
            </a:pPr>
            <a:r>
              <a:rPr lang="fr-FR" sz="1600" dirty="0" err="1">
                <a:latin typeface="Bahnschrift Light" pitchFamily="34" charset="0"/>
                <a:cs typeface="Times New Roman" pitchFamily="18" charset="0"/>
              </a:rPr>
              <a:t>Iri</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hati</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biasanya</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disertai</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dengan</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sikap</a:t>
            </a:r>
            <a:r>
              <a:rPr lang="fr-FR" sz="1600" dirty="0">
                <a:latin typeface="Bahnschrift Light" pitchFamily="34" charset="0"/>
                <a:cs typeface="Times New Roman" pitchFamily="18" charset="0"/>
              </a:rPr>
              <a:t> </a:t>
            </a:r>
            <a:r>
              <a:rPr lang="fr-FR" sz="1600" dirty="0" err="1">
                <a:latin typeface="Bahnschrift Light" pitchFamily="34" charset="0"/>
                <a:cs typeface="Times New Roman" pitchFamily="18" charset="0"/>
              </a:rPr>
              <a:t>malas,semangat</a:t>
            </a:r>
            <a:r>
              <a:rPr lang="fr-FR" sz="1600" dirty="0">
                <a:latin typeface="Bahnschrift Light" pitchFamily="34" charset="0"/>
                <a:cs typeface="Times New Roman" pitchFamily="18" charset="0"/>
              </a:rPr>
              <a:t> yang </a:t>
            </a:r>
            <a:r>
              <a:rPr lang="fr-FR" sz="1600" dirty="0" err="1">
                <a:latin typeface="Bahnschrift Light" pitchFamily="34" charset="0"/>
                <a:cs typeface="Times New Roman" pitchFamily="18" charset="0"/>
              </a:rPr>
              <a:t>rendah</a:t>
            </a:r>
            <a:r>
              <a:rPr lang="fr-FR" sz="1600" dirty="0">
                <a:latin typeface="Bahnschrift Light" pitchFamily="34" charset="0"/>
                <a:cs typeface="Times New Roman" pitchFamily="18" charset="0"/>
              </a:rPr>
              <a:t> dan iman yang </a:t>
            </a:r>
            <a:r>
              <a:rPr lang="fr-FR" sz="1600" dirty="0" err="1">
                <a:latin typeface="Bahnschrift Light" pitchFamily="34" charset="0"/>
                <a:cs typeface="Times New Roman" pitchFamily="18" charset="0"/>
              </a:rPr>
              <a:t>lemah</a:t>
            </a:r>
            <a:r>
              <a:rPr lang="fr-FR" sz="1600" dirty="0">
                <a:latin typeface="Bahnschrift Light" pitchFamily="34" charset="0"/>
                <a:cs typeface="Times New Roman" pitchFamily="18" charset="0"/>
              </a:rPr>
              <a:t>.</a:t>
            </a:r>
            <a:endParaRPr lang="id-ID" sz="1600" dirty="0">
              <a:latin typeface="Bahnschrift Light" pitchFamily="34" charset="0"/>
              <a:cs typeface="Times New Roman" pitchFamily="18" charset="0"/>
            </a:endParaRPr>
          </a:p>
          <a:p>
            <a:pPr algn="just"/>
            <a:endParaRPr lang="id-ID" sz="1600" dirty="0">
              <a:latin typeface="Bahnschrift Light" pitchFamily="34" charset="0"/>
              <a:cs typeface="Times New Roman" pitchFamily="18" charset="0"/>
            </a:endParaRPr>
          </a:p>
          <a:p>
            <a:pPr marL="342900" indent="-342900" algn="just">
              <a:buFont typeface="+mj-lt"/>
              <a:buAutoNum type="arabicParenR"/>
            </a:pPr>
            <a:endParaRPr lang="id-ID" sz="1600" dirty="0">
              <a:latin typeface="Bahnschrift Light" pitchFamily="34" charset="0"/>
              <a:cs typeface="Times New Roman" pitchFamily="18" charset="0"/>
            </a:endParaRPr>
          </a:p>
        </p:txBody>
      </p:sp>
      <p:sp>
        <p:nvSpPr>
          <p:cNvPr id="3" name="Rectangle 2"/>
          <p:cNvSpPr/>
          <p:nvPr/>
        </p:nvSpPr>
        <p:spPr>
          <a:xfrm>
            <a:off x="747855" y="908720"/>
            <a:ext cx="7765972" cy="830997"/>
          </a:xfrm>
          <a:prstGeom prst="rect">
            <a:avLst/>
          </a:prstGeom>
          <a:noFill/>
        </p:spPr>
        <p:txBody>
          <a:bodyPr wrap="none" lIns="91440" tIns="45720" rIns="91440" bIns="45720">
            <a:spAutoFit/>
          </a:bodyPr>
          <a:lstStyle/>
          <a:p>
            <a:pPr algn="ctr"/>
            <a:r>
              <a:rPr lang="id-ID" sz="2400" b="1" dirty="0" smtClean="0">
                <a:ln w="1905"/>
                <a:solidFill>
                  <a:srgbClr val="0070C0"/>
                </a:solidFill>
                <a:effectLst>
                  <a:innerShdw blurRad="69850" dist="43180" dir="5400000">
                    <a:srgbClr val="000000">
                      <a:alpha val="65000"/>
                    </a:srgbClr>
                  </a:innerShdw>
                </a:effectLst>
              </a:rPr>
              <a:t>Kesmipulan Surat An-nisa ayat 32</a:t>
            </a:r>
          </a:p>
          <a:p>
            <a:pPr algn="ctr"/>
            <a:r>
              <a:rPr lang="id-ID" sz="2400" b="1" dirty="0" smtClean="0">
                <a:ln w="1905"/>
                <a:solidFill>
                  <a:srgbClr val="0070C0"/>
                </a:solidFill>
                <a:effectLst>
                  <a:innerShdw blurRad="69850" dist="43180" dir="5400000">
                    <a:srgbClr val="000000">
                      <a:alpha val="65000"/>
                    </a:srgbClr>
                  </a:innerShdw>
                </a:effectLst>
              </a:rPr>
              <a:t>“Meraih Kemuliaan dan Kebahagiaan Dengan Menata Hati”</a:t>
            </a:r>
            <a:endParaRPr lang="en-US" sz="2400" b="1" dirty="0">
              <a:ln w="1905"/>
              <a:solidFill>
                <a:srgbClr val="0070C0"/>
              </a:solidFill>
              <a:effectLst>
                <a:innerShdw blurRad="69850" dist="43180" dir="5400000">
                  <a:srgbClr val="000000">
                    <a:alpha val="65000"/>
                  </a:srgbClr>
                </a:innerShdw>
              </a:effectLst>
            </a:endParaRPr>
          </a:p>
        </p:txBody>
      </p:sp>
      <p:sp>
        <p:nvSpPr>
          <p:cNvPr id="5" name="Rectangle 4"/>
          <p:cNvSpPr/>
          <p:nvPr/>
        </p:nvSpPr>
        <p:spPr>
          <a:xfrm>
            <a:off x="202349" y="5836047"/>
            <a:ext cx="8856984" cy="369332"/>
          </a:xfrm>
          <a:prstGeom prst="rect">
            <a:avLst/>
          </a:prstGeom>
        </p:spPr>
        <p:txBody>
          <a:bodyPr wrap="square">
            <a:spAutoFit/>
          </a:bodyPr>
          <a:lstStyle/>
          <a:p>
            <a:pPr algn="ctr"/>
            <a:r>
              <a:rPr lang="id-ID" b="1" dirty="0" smtClean="0">
                <a:latin typeface="Times New Roman" pitchFamily="18" charset="0"/>
                <a:cs typeface="Times New Roman" pitchFamily="18" charset="0"/>
              </a:rPr>
              <a:t>Kajian Rutin Sabtu Subuh 13 Oktober 2018, Masjid Al-Falah Taman Bona Indah</a:t>
            </a:r>
          </a:p>
        </p:txBody>
      </p:sp>
    </p:spTree>
    <p:extLst>
      <p:ext uri="{BB962C8B-B14F-4D97-AF65-F5344CB8AC3E}">
        <p14:creationId xmlns:p14="http://schemas.microsoft.com/office/powerpoint/2010/main" xmlns="" val="2408191555"/>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fade">
                                      <p:cBhvr>
                                        <p:cTn id="19" dur="1000"/>
                                        <p:tgtEl>
                                          <p:spTgt spid="2">
                                            <p:txEl>
                                              <p:pRg st="0" end="0"/>
                                            </p:txEl>
                                          </p:spTgt>
                                        </p:tgtEl>
                                      </p:cBhvr>
                                    </p:animEffect>
                                    <p:anim calcmode="lin" valueType="num">
                                      <p:cBhvr>
                                        <p:cTn id="20"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Effect transition="in" filter="fade">
                                      <p:cBhvr>
                                        <p:cTn id="40" dur="1000"/>
                                        <p:tgtEl>
                                          <p:spTgt spid="2">
                                            <p:txEl>
                                              <p:pRg st="6" end="6"/>
                                            </p:txEl>
                                          </p:spTgt>
                                        </p:tgtEl>
                                      </p:cBhvr>
                                    </p:animEffect>
                                    <p:anim calcmode="lin" valueType="num">
                                      <p:cBhvr>
                                        <p:cTn id="41"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Documents\20181012_194601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1232756" y="620688"/>
            <a:ext cx="6678488" cy="6001643"/>
          </a:xfrm>
          <a:prstGeom prst="rect">
            <a:avLst/>
          </a:prstGeom>
        </p:spPr>
        <p:txBody>
          <a:bodyPr wrap="square">
            <a:spAutoFit/>
          </a:bodyPr>
          <a:lstStyle/>
          <a:p>
            <a:pPr algn="ctr"/>
            <a:r>
              <a:rPr lang="en-US" sz="2400" b="1" dirty="0" err="1">
                <a:latin typeface="Bahnschrift Light" pitchFamily="34" charset="0"/>
                <a:cs typeface="Times New Roman" pitchFamily="18" charset="0"/>
              </a:rPr>
              <a:t>وَلَا</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تَتَمَنَّوْا</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مَا</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فَضَّلَ</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اللَّهُ</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بِهِ</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بَعْضَكُمْ</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عَلَىٰ</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بَعْضٍ</a:t>
            </a:r>
            <a:r>
              <a:rPr lang="en-US" sz="2400" b="1" dirty="0">
                <a:latin typeface="Bahnschrift Light" pitchFamily="34" charset="0"/>
                <a:cs typeface="Times New Roman" pitchFamily="18" charset="0"/>
              </a:rPr>
              <a:t> ۚ </a:t>
            </a:r>
            <a:r>
              <a:rPr lang="en-US" sz="2400" b="1" dirty="0" err="1">
                <a:latin typeface="Bahnschrift Light" pitchFamily="34" charset="0"/>
                <a:cs typeface="Times New Roman" pitchFamily="18" charset="0"/>
              </a:rPr>
              <a:t>لِلرِّجَالِ</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نَصِيبٌ</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مِمَّا</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اكْتَسَبُوا</a:t>
            </a:r>
            <a:r>
              <a:rPr lang="en-US" sz="2400" b="1" dirty="0">
                <a:latin typeface="Bahnschrift Light" pitchFamily="34" charset="0"/>
                <a:cs typeface="Times New Roman" pitchFamily="18" charset="0"/>
              </a:rPr>
              <a:t> ۖ </a:t>
            </a:r>
            <a:r>
              <a:rPr lang="en-US" sz="2400" b="1" dirty="0" err="1">
                <a:latin typeface="Bahnschrift Light" pitchFamily="34" charset="0"/>
                <a:cs typeface="Times New Roman" pitchFamily="18" charset="0"/>
              </a:rPr>
              <a:t>وَلِلنِّسَاءِ</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نَصِيبٌ</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مِمَّا</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اكْتَسَبْنَ</a:t>
            </a:r>
            <a:r>
              <a:rPr lang="en-US" sz="2400" b="1" dirty="0">
                <a:latin typeface="Bahnschrift Light" pitchFamily="34" charset="0"/>
                <a:cs typeface="Times New Roman" pitchFamily="18" charset="0"/>
              </a:rPr>
              <a:t> ۚ </a:t>
            </a:r>
            <a:r>
              <a:rPr lang="en-US" sz="2400" b="1" dirty="0" err="1">
                <a:latin typeface="Bahnschrift Light" pitchFamily="34" charset="0"/>
                <a:cs typeface="Times New Roman" pitchFamily="18" charset="0"/>
              </a:rPr>
              <a:t>وَاسْأَلُوا</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اللَّهَ</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مِنْ</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فَضْلِهِ</a:t>
            </a:r>
            <a:r>
              <a:rPr lang="en-US" sz="2400" b="1" dirty="0">
                <a:latin typeface="Bahnschrift Light" pitchFamily="34" charset="0"/>
                <a:cs typeface="Times New Roman" pitchFamily="18" charset="0"/>
              </a:rPr>
              <a:t> ۗ </a:t>
            </a:r>
            <a:r>
              <a:rPr lang="en-US" sz="2400" b="1" dirty="0" err="1">
                <a:latin typeface="Bahnschrift Light" pitchFamily="34" charset="0"/>
                <a:cs typeface="Times New Roman" pitchFamily="18" charset="0"/>
              </a:rPr>
              <a:t>إِنَّ</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اللَّهَ</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كَانَ</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بِكُلِّ</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شَيْءٍ</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عَلِيمًا</a:t>
            </a:r>
            <a:endParaRPr lang="id-ID" sz="2400" b="1" dirty="0">
              <a:latin typeface="Bahnschrift Light" pitchFamily="34" charset="0"/>
              <a:cs typeface="Times New Roman" pitchFamily="18" charset="0"/>
            </a:endParaRPr>
          </a:p>
          <a:p>
            <a:pPr algn="ctr"/>
            <a:r>
              <a:rPr lang="en-US" sz="2400" b="1" dirty="0" smtClean="0">
                <a:latin typeface="Bahnschrift Light" pitchFamily="34" charset="0"/>
                <a:cs typeface="Times New Roman" pitchFamily="18" charset="0"/>
              </a:rPr>
              <a:t> </a:t>
            </a:r>
            <a:endParaRPr lang="id-ID" sz="2400" b="1" dirty="0" smtClean="0">
              <a:latin typeface="Bahnschrift Light" pitchFamily="34" charset="0"/>
              <a:cs typeface="Times New Roman" pitchFamily="18" charset="0"/>
            </a:endParaRPr>
          </a:p>
          <a:p>
            <a:pPr algn="ctr"/>
            <a:r>
              <a:rPr lang="en-US" sz="2400" b="1" dirty="0" smtClean="0">
                <a:latin typeface="Bahnschrift Light" pitchFamily="34" charset="0"/>
                <a:cs typeface="Times New Roman" pitchFamily="18" charset="0"/>
              </a:rPr>
              <a:t>(</a:t>
            </a:r>
            <a:r>
              <a:rPr lang="en-US" sz="2400" b="1" dirty="0" err="1" smtClean="0">
                <a:latin typeface="Bahnschrift Light" pitchFamily="34" charset="0"/>
                <a:cs typeface="Times New Roman" pitchFamily="18" charset="0"/>
              </a:rPr>
              <a:t>Bahasa</a:t>
            </a:r>
            <a:r>
              <a:rPr lang="en-US" sz="2400" b="1" dirty="0" smtClean="0">
                <a:latin typeface="Bahnschrift Light" pitchFamily="34" charset="0"/>
                <a:cs typeface="Times New Roman" pitchFamily="18" charset="0"/>
              </a:rPr>
              <a:t> Indonesia)</a:t>
            </a:r>
            <a:endParaRPr lang="id-ID" sz="2400" b="1" dirty="0" smtClean="0">
              <a:latin typeface="Bahnschrift Light" pitchFamily="34" charset="0"/>
              <a:cs typeface="Times New Roman" pitchFamily="18" charset="0"/>
            </a:endParaRPr>
          </a:p>
          <a:p>
            <a:pPr algn="ctr"/>
            <a:r>
              <a:rPr lang="en-US" sz="2400" b="1" dirty="0" smtClean="0">
                <a:latin typeface="Bahnschrift Light" pitchFamily="34" charset="0"/>
                <a:cs typeface="Times New Roman" pitchFamily="18" charset="0"/>
              </a:rPr>
              <a:t>Dan </a:t>
            </a:r>
            <a:r>
              <a:rPr lang="en-US" sz="2400" b="1" dirty="0" err="1">
                <a:latin typeface="Bahnschrift Light" pitchFamily="34" charset="0"/>
                <a:cs typeface="Times New Roman" pitchFamily="18" charset="0"/>
              </a:rPr>
              <a:t>janganlah</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kamu</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iri</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hati</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terhadap</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apa</a:t>
            </a:r>
            <a:r>
              <a:rPr lang="en-US" sz="2400" b="1" dirty="0">
                <a:latin typeface="Bahnschrift Light" pitchFamily="34" charset="0"/>
                <a:cs typeface="Times New Roman" pitchFamily="18" charset="0"/>
              </a:rPr>
              <a:t> yang </a:t>
            </a:r>
            <a:r>
              <a:rPr lang="en-US" sz="2400" b="1" dirty="0" err="1">
                <a:latin typeface="Bahnschrift Light" pitchFamily="34" charset="0"/>
                <a:cs typeface="Times New Roman" pitchFamily="18" charset="0"/>
              </a:rPr>
              <a:t>dikaruniakan</a:t>
            </a:r>
            <a:r>
              <a:rPr lang="en-US" sz="2400" b="1" dirty="0">
                <a:latin typeface="Bahnschrift Light" pitchFamily="34" charset="0"/>
                <a:cs typeface="Times New Roman" pitchFamily="18" charset="0"/>
              </a:rPr>
              <a:t> Allah </a:t>
            </a:r>
            <a:r>
              <a:rPr lang="en-US" sz="2400" b="1" dirty="0" err="1">
                <a:latin typeface="Bahnschrift Light" pitchFamily="34" charset="0"/>
                <a:cs typeface="Times New Roman" pitchFamily="18" charset="0"/>
              </a:rPr>
              <a:t>kepada</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sebahagian</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kamu</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lebih</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banyak</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dari</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sebahagian</a:t>
            </a:r>
            <a:r>
              <a:rPr lang="en-US" sz="2400" b="1" dirty="0">
                <a:latin typeface="Bahnschrift Light" pitchFamily="34" charset="0"/>
                <a:cs typeface="Times New Roman" pitchFamily="18" charset="0"/>
              </a:rPr>
              <a:t> yang lain. (</a:t>
            </a:r>
            <a:r>
              <a:rPr lang="en-US" sz="2400" b="1" dirty="0" err="1">
                <a:latin typeface="Bahnschrift Light" pitchFamily="34" charset="0"/>
                <a:cs typeface="Times New Roman" pitchFamily="18" charset="0"/>
              </a:rPr>
              <a:t>Karena</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bagi</a:t>
            </a:r>
            <a:r>
              <a:rPr lang="en-US" sz="2400" b="1" dirty="0">
                <a:latin typeface="Bahnschrift Light" pitchFamily="34" charset="0"/>
                <a:cs typeface="Times New Roman" pitchFamily="18" charset="0"/>
              </a:rPr>
              <a:t> orang </a:t>
            </a:r>
            <a:r>
              <a:rPr lang="en-US" sz="2400" b="1" dirty="0" err="1">
                <a:latin typeface="Bahnschrift Light" pitchFamily="34" charset="0"/>
                <a:cs typeface="Times New Roman" pitchFamily="18" charset="0"/>
              </a:rPr>
              <a:t>laki-laki</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ada</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bahagian</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dari</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pada</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apa</a:t>
            </a:r>
            <a:r>
              <a:rPr lang="en-US" sz="2400" b="1" dirty="0">
                <a:latin typeface="Bahnschrift Light" pitchFamily="34" charset="0"/>
                <a:cs typeface="Times New Roman" pitchFamily="18" charset="0"/>
              </a:rPr>
              <a:t> yang </a:t>
            </a:r>
            <a:r>
              <a:rPr lang="en-US" sz="2400" b="1" dirty="0" err="1">
                <a:latin typeface="Bahnschrift Light" pitchFamily="34" charset="0"/>
                <a:cs typeface="Times New Roman" pitchFamily="18" charset="0"/>
              </a:rPr>
              <a:t>mereka</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usahakan</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dan</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bagi</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para</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wanita</a:t>
            </a:r>
            <a:r>
              <a:rPr lang="en-US" sz="2400" b="1" dirty="0">
                <a:latin typeface="Bahnschrift Light" pitchFamily="34" charset="0"/>
                <a:cs typeface="Times New Roman" pitchFamily="18" charset="0"/>
              </a:rPr>
              <a:t> (pun) </a:t>
            </a:r>
            <a:r>
              <a:rPr lang="en-US" sz="2400" b="1" dirty="0" err="1">
                <a:latin typeface="Bahnschrift Light" pitchFamily="34" charset="0"/>
                <a:cs typeface="Times New Roman" pitchFamily="18" charset="0"/>
              </a:rPr>
              <a:t>ada</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bahagian</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dari</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apa</a:t>
            </a:r>
            <a:r>
              <a:rPr lang="en-US" sz="2400" b="1" dirty="0">
                <a:latin typeface="Bahnschrift Light" pitchFamily="34" charset="0"/>
                <a:cs typeface="Times New Roman" pitchFamily="18" charset="0"/>
              </a:rPr>
              <a:t> yang </a:t>
            </a:r>
            <a:r>
              <a:rPr lang="en-US" sz="2400" b="1" dirty="0" err="1">
                <a:latin typeface="Bahnschrift Light" pitchFamily="34" charset="0"/>
                <a:cs typeface="Times New Roman" pitchFamily="18" charset="0"/>
              </a:rPr>
              <a:t>mereka</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usahakan</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dan</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mohonlah</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kepada</a:t>
            </a:r>
            <a:r>
              <a:rPr lang="en-US" sz="2400" b="1" dirty="0">
                <a:latin typeface="Bahnschrift Light" pitchFamily="34" charset="0"/>
                <a:cs typeface="Times New Roman" pitchFamily="18" charset="0"/>
              </a:rPr>
              <a:t> Allah </a:t>
            </a:r>
            <a:r>
              <a:rPr lang="en-US" sz="2400" b="1" dirty="0" err="1">
                <a:latin typeface="Bahnschrift Light" pitchFamily="34" charset="0"/>
                <a:cs typeface="Times New Roman" pitchFamily="18" charset="0"/>
              </a:rPr>
              <a:t>sebagian</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dari</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karunia-Nya</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Sesungguhnya</a:t>
            </a:r>
            <a:r>
              <a:rPr lang="en-US" sz="2400" b="1" dirty="0">
                <a:latin typeface="Bahnschrift Light" pitchFamily="34" charset="0"/>
                <a:cs typeface="Times New Roman" pitchFamily="18" charset="0"/>
              </a:rPr>
              <a:t> Allah </a:t>
            </a:r>
            <a:r>
              <a:rPr lang="en-US" sz="2400" b="1" dirty="0" err="1">
                <a:latin typeface="Bahnschrift Light" pitchFamily="34" charset="0"/>
                <a:cs typeface="Times New Roman" pitchFamily="18" charset="0"/>
              </a:rPr>
              <a:t>Maha</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Mengetahui</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segala</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sesuatu</a:t>
            </a:r>
            <a:r>
              <a:rPr lang="en-US" sz="2400" b="1" dirty="0">
                <a:latin typeface="Bahnschrift Light" pitchFamily="34" charset="0"/>
                <a:cs typeface="Times New Roman" pitchFamily="18" charset="0"/>
              </a:rPr>
              <a:t>.</a:t>
            </a:r>
            <a:endParaRPr lang="id-ID" sz="2400" b="1" dirty="0">
              <a:latin typeface="Bahnschrift Light" pitchFamily="34" charset="0"/>
              <a:cs typeface="Times New Roman" pitchFamily="18" charset="0"/>
            </a:endParaRPr>
          </a:p>
          <a:p>
            <a:pPr algn="ctr"/>
            <a:r>
              <a:rPr lang="en-US" sz="2400" b="1" dirty="0">
                <a:latin typeface="Bahnschrift Light" pitchFamily="34" charset="0"/>
                <a:cs typeface="Times New Roman" pitchFamily="18" charset="0"/>
              </a:rPr>
              <a:t> </a:t>
            </a:r>
            <a:endParaRPr lang="id-ID" sz="2400" b="1" dirty="0">
              <a:latin typeface="Bahnschrift Light" pitchFamily="34" charset="0"/>
              <a:cs typeface="Times New Roman" pitchFamily="18" charset="0"/>
            </a:endParaRPr>
          </a:p>
          <a:p>
            <a:pPr algn="ctr"/>
            <a:r>
              <a:rPr lang="en-US" sz="2400" b="1" dirty="0">
                <a:latin typeface="Bahnschrift Light" pitchFamily="34" charset="0"/>
                <a:cs typeface="Times New Roman" pitchFamily="18" charset="0"/>
              </a:rPr>
              <a:t>-</a:t>
            </a:r>
            <a:r>
              <a:rPr lang="en-US" sz="2400" b="1" dirty="0" err="1">
                <a:latin typeface="Bahnschrift Light" pitchFamily="34" charset="0"/>
                <a:cs typeface="Times New Roman" pitchFamily="18" charset="0"/>
              </a:rPr>
              <a:t>Surat</a:t>
            </a:r>
            <a:r>
              <a:rPr lang="en-US" sz="2400" b="1" dirty="0">
                <a:latin typeface="Bahnschrift Light" pitchFamily="34" charset="0"/>
                <a:cs typeface="Times New Roman" pitchFamily="18" charset="0"/>
              </a:rPr>
              <a:t> An-</a:t>
            </a:r>
            <a:r>
              <a:rPr lang="en-US" sz="2400" b="1" dirty="0" err="1">
                <a:latin typeface="Bahnschrift Light" pitchFamily="34" charset="0"/>
                <a:cs typeface="Times New Roman" pitchFamily="18" charset="0"/>
              </a:rPr>
              <a:t>Nisa</a:t>
            </a:r>
            <a:r>
              <a:rPr lang="en-US" sz="2400" b="1" dirty="0">
                <a:latin typeface="Bahnschrift Light" pitchFamily="34" charset="0"/>
                <a:cs typeface="Times New Roman" pitchFamily="18" charset="0"/>
              </a:rPr>
              <a:t>', </a:t>
            </a:r>
            <a:r>
              <a:rPr lang="en-US" sz="2400" b="1" dirty="0" err="1">
                <a:latin typeface="Bahnschrift Light" pitchFamily="34" charset="0"/>
                <a:cs typeface="Times New Roman" pitchFamily="18" charset="0"/>
              </a:rPr>
              <a:t>Ayat</a:t>
            </a:r>
            <a:r>
              <a:rPr lang="en-US" sz="2400" b="1" dirty="0">
                <a:latin typeface="Bahnschrift Light" pitchFamily="34" charset="0"/>
                <a:cs typeface="Times New Roman" pitchFamily="18" charset="0"/>
              </a:rPr>
              <a:t> 32</a:t>
            </a:r>
            <a:endParaRPr lang="id-ID" sz="2400" b="1" dirty="0">
              <a:latin typeface="Bahnschrift Light" pitchFamily="34" charset="0"/>
              <a:cs typeface="Times New Roman" pitchFamily="18" charset="0"/>
            </a:endParaRPr>
          </a:p>
        </p:txBody>
      </p:sp>
    </p:spTree>
    <p:extLst>
      <p:ext uri="{BB962C8B-B14F-4D97-AF65-F5344CB8AC3E}">
        <p14:creationId xmlns:p14="http://schemas.microsoft.com/office/powerpoint/2010/main" xmlns="" val="886261418"/>
      </p:ext>
    </p:extLst>
  </p:cSld>
  <p:clrMapOvr>
    <a:masterClrMapping/>
  </p:clrMapOvr>
  <mc:AlternateContent xmlns:mc="http://schemas.openxmlformats.org/markup-compatibility/2006">
    <mc:Choice xmlns:p14="http://schemas.microsoft.com/office/powerpoint/2010/main" xmlns="" Requires="p14">
      <p:transition spd="slow" p14:dur="800" advClick="0">
        <p14:flythrough/>
      </p:transition>
    </mc:Choice>
    <mc:Fallback>
      <p:transition spd="slow" advClick="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467544" y="1028343"/>
            <a:ext cx="8136904" cy="4524315"/>
          </a:xfrm>
          <a:prstGeom prst="rect">
            <a:avLst/>
          </a:prstGeom>
        </p:spPr>
        <p:txBody>
          <a:bodyPr wrap="square">
            <a:spAutoFit/>
          </a:bodyPr>
          <a:lstStyle/>
          <a:p>
            <a:r>
              <a:rPr lang="id-ID" b="1" dirty="0" smtClean="0">
                <a:latin typeface="Times New Roman" pitchFamily="18" charset="0"/>
                <a:cs typeface="Times New Roman" pitchFamily="18" charset="0"/>
              </a:rPr>
              <a:t>5). </a:t>
            </a:r>
            <a:r>
              <a:rPr lang="id-ID" dirty="0" smtClean="0">
                <a:latin typeface="Times New Roman" pitchFamily="18" charset="0"/>
                <a:cs typeface="Times New Roman" pitchFamily="18" charset="0"/>
              </a:rPr>
              <a:t>Allah SWT tidak akan menyia-nyiakan amalan-amalan kita baik  yang laki-laki ataupun perempuan (al-baqarah ayat 195) dengan kata lain Allah itu Maha Adil dan Maha Mengetahui hal yang terbaik terhadap hambaNya.</a:t>
            </a:r>
          </a:p>
          <a:p>
            <a:endParaRPr lang="id-ID" dirty="0" smtClean="0">
              <a:latin typeface="Times New Roman" pitchFamily="18" charset="0"/>
              <a:cs typeface="Times New Roman" pitchFamily="18" charset="0"/>
            </a:endParaRPr>
          </a:p>
          <a:p>
            <a:r>
              <a:rPr lang="id-ID" b="1" dirty="0" smtClean="0">
                <a:latin typeface="Times New Roman" pitchFamily="18" charset="0"/>
                <a:cs typeface="Times New Roman" pitchFamily="18" charset="0"/>
              </a:rPr>
              <a:t>6). </a:t>
            </a:r>
            <a:r>
              <a:rPr lang="id-ID" dirty="0" smtClean="0">
                <a:latin typeface="Times New Roman" pitchFamily="18" charset="0"/>
                <a:cs typeface="Times New Roman" pitchFamily="18" charset="0"/>
              </a:rPr>
              <a:t>Pangkal kesalahan/dosa yang dapat merusak tatanan hati,diri dan sosial itu ada 3 yaitu:</a:t>
            </a:r>
          </a:p>
          <a:p>
            <a:r>
              <a:rPr lang="id-ID" dirty="0" smtClean="0">
                <a:latin typeface="Times New Roman" pitchFamily="18" charset="0"/>
                <a:cs typeface="Times New Roman" pitchFamily="18" charset="0"/>
              </a:rPr>
              <a:t>	1.Kesombongan (Allah mengutuk iblis)</a:t>
            </a:r>
          </a:p>
          <a:p>
            <a:r>
              <a:rPr lang="id-ID" dirty="0" smtClean="0">
                <a:latin typeface="Times New Roman" pitchFamily="18" charset="0"/>
                <a:cs typeface="Times New Roman" pitchFamily="18" charset="0"/>
              </a:rPr>
              <a:t>	2.Serakah(Nabi Adam AS diturunkan dari Surga)</a:t>
            </a:r>
          </a:p>
          <a:p>
            <a:r>
              <a:rPr lang="id-ID" dirty="0" smtClean="0">
                <a:latin typeface="Times New Roman" pitchFamily="18" charset="0"/>
                <a:cs typeface="Times New Roman" pitchFamily="18" charset="0"/>
              </a:rPr>
              <a:t>	3.Iri/Dengki(Terbunuhnya Habil oleh Qabil).</a:t>
            </a:r>
          </a:p>
          <a:p>
            <a:endParaRPr lang="id-ID" dirty="0" smtClean="0">
              <a:latin typeface="Times New Roman" pitchFamily="18" charset="0"/>
              <a:cs typeface="Times New Roman" pitchFamily="18" charset="0"/>
            </a:endParaRPr>
          </a:p>
          <a:p>
            <a:r>
              <a:rPr lang="id-ID" b="1" dirty="0" smtClean="0">
                <a:latin typeface="Times New Roman" pitchFamily="18" charset="0"/>
                <a:cs typeface="Times New Roman" pitchFamily="18" charset="0"/>
              </a:rPr>
              <a:t>7). </a:t>
            </a:r>
            <a:r>
              <a:rPr lang="id-ID" dirty="0" smtClean="0">
                <a:latin typeface="Times New Roman" pitchFamily="18" charset="0"/>
                <a:cs typeface="Times New Roman" pitchFamily="18" charset="0"/>
              </a:rPr>
              <a:t>Agar kita terhindar dari keburukan hati maka kita harus terus berupaya sekuat tenaga membangun hubungan baik terhadap Allah dan sesama manusia dan tak lupa wajib berdo'a memohon anugerah keagamaan dan keduniaan,sebagaimana firman Allah dan Sabda NabiNya:" MINTALAH KEPADA ALLAH SEBAGIAN DARI KARUNIANYA." imam Sufyan bin Uyainah berkata:"Allah tidak akan menyuruh hamba memohon kepadaNya,kecuali Dia akan memberikan permintaan hambaNya</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xmlns="" val="4205050798"/>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1000"/>
                                        <p:tgtEl>
                                          <p:spTgt spid="4">
                                            <p:txEl>
                                              <p:pRg st="7" end="7"/>
                                            </p:txEl>
                                          </p:spTgt>
                                        </p:tgtEl>
                                      </p:cBhvr>
                                    </p:animEffect>
                                    <p:anim calcmode="lin" valueType="num">
                                      <p:cBhvr>
                                        <p:cTn id="4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1" y="785794"/>
            <a:ext cx="9144001" cy="5139869"/>
          </a:xfrm>
          <a:prstGeom prst="rect">
            <a:avLst/>
          </a:prstGeom>
          <a:noFill/>
        </p:spPr>
        <p:txBody>
          <a:bodyPr wrap="square" lIns="91440" tIns="45720" rIns="91440" bIns="45720">
            <a:spAutoFit/>
          </a:bodyPr>
          <a:lstStyle/>
          <a:p>
            <a:pPr algn="ctr"/>
            <a:r>
              <a:rPr lang="id-ID"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SELESAI......</a:t>
            </a:r>
            <a:r>
              <a:rPr lang="id-ID"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sym typeface="Wingdings" pitchFamily="2" charset="2"/>
              </a:rPr>
              <a:t></a:t>
            </a:r>
          </a:p>
          <a:p>
            <a:pPr algn="ctr"/>
            <a:r>
              <a:rPr lang="id-ID" sz="4400" b="1" dirty="0" smtClean="0">
                <a:ln w="11430"/>
                <a:solidFill>
                  <a:schemeClr val="accent1"/>
                </a:solidFill>
                <a:effectLst>
                  <a:outerShdw blurRad="50800" dist="39000" dir="5460000" algn="tl">
                    <a:srgbClr val="000000">
                      <a:alpha val="38000"/>
                    </a:srgbClr>
                  </a:outerShdw>
                </a:effectLst>
                <a:sym typeface="Wingdings" pitchFamily="2" charset="2"/>
              </a:rPr>
              <a:t>Mudah-mudahan Allah SWT melindungi,</a:t>
            </a:r>
          </a:p>
          <a:p>
            <a:pPr algn="ctr"/>
            <a:r>
              <a:rPr lang="id-ID" sz="4400" b="1" dirty="0" smtClean="0">
                <a:ln w="11430"/>
                <a:solidFill>
                  <a:schemeClr val="accent1"/>
                </a:solidFill>
                <a:effectLst>
                  <a:outerShdw blurRad="50800" dist="39000" dir="5460000" algn="tl">
                    <a:srgbClr val="000000">
                      <a:alpha val="38000"/>
                    </a:srgbClr>
                  </a:outerShdw>
                </a:effectLst>
                <a:sym typeface="Wingdings" pitchFamily="2" charset="2"/>
              </a:rPr>
              <a:t>Menjaga kita semuanya, sehat selalu</a:t>
            </a:r>
          </a:p>
          <a:p>
            <a:pPr algn="ctr"/>
            <a:r>
              <a:rPr lang="id-ID" sz="4400" b="1" dirty="0" smtClean="0">
                <a:ln w="11430"/>
                <a:solidFill>
                  <a:schemeClr val="accent1"/>
                </a:solidFill>
                <a:effectLst>
                  <a:outerShdw blurRad="50800" dist="39000" dir="5460000" algn="tl">
                    <a:srgbClr val="000000">
                      <a:alpha val="38000"/>
                    </a:srgbClr>
                  </a:outerShdw>
                </a:effectLst>
                <a:sym typeface="Wingdings" pitchFamily="2" charset="2"/>
              </a:rPr>
              <a:t>Istiqomah dalam Ridha-Nya,</a:t>
            </a:r>
          </a:p>
          <a:p>
            <a:pPr algn="ctr"/>
            <a:r>
              <a:rPr lang="id-ID" sz="4400" b="1" dirty="0" smtClean="0">
                <a:ln w="11430"/>
                <a:solidFill>
                  <a:schemeClr val="accent1"/>
                </a:solidFill>
                <a:effectLst>
                  <a:outerShdw blurRad="50800" dist="39000" dir="5460000" algn="tl">
                    <a:srgbClr val="000000">
                      <a:alpha val="38000"/>
                    </a:srgbClr>
                  </a:outerShdw>
                </a:effectLst>
                <a:sym typeface="Wingdings" pitchFamily="2" charset="2"/>
              </a:rPr>
              <a:t>Aamiin ...</a:t>
            </a:r>
          </a:p>
          <a:p>
            <a:pPr algn="ct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xmlns="" val="4221816472"/>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899592" y="2348880"/>
            <a:ext cx="6264696" cy="1754326"/>
          </a:xfrm>
          <a:prstGeom prst="rect">
            <a:avLst/>
          </a:prstGeom>
          <a:noFill/>
        </p:spPr>
        <p:txBody>
          <a:bodyPr wrap="square" rtlCol="0">
            <a:spAutoFit/>
          </a:bodyPr>
          <a:lstStyle/>
          <a:p>
            <a:pPr marL="342900" indent="-342900" algn="just">
              <a:buFont typeface="+mj-lt"/>
              <a:buAutoNum type="arabicPeriod"/>
            </a:pPr>
            <a:r>
              <a:rPr lang="id-ID" b="1" dirty="0" smtClean="0">
                <a:latin typeface="Times New Roman" pitchFamily="18" charset="0"/>
                <a:cs typeface="Times New Roman" pitchFamily="18" charset="0"/>
              </a:rPr>
              <a:t>Sebab turunnya ayat</a:t>
            </a:r>
          </a:p>
          <a:p>
            <a:pPr marL="342900" indent="-342900" algn="just">
              <a:buFont typeface="+mj-lt"/>
              <a:buAutoNum type="arabicPeriod"/>
            </a:pPr>
            <a:endParaRPr lang="id-ID" dirty="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Aduan Ummu Salamah kepada Nabi Muhamamd S.A.W tentang ketidakadilan Laki-Laki dan Perempuan perihal perang,warisan,kesaksian,dan pahala, maka turunlah ayat tersebut; Surat An-Nisa.</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xmlns="" val="850520702"/>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admin\Documents\IMG-20181012-WA0007.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71600" y="790966"/>
            <a:ext cx="7128792" cy="595040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1907704" y="404664"/>
            <a:ext cx="3672408" cy="369332"/>
          </a:xfrm>
          <a:prstGeom prst="rect">
            <a:avLst/>
          </a:prstGeom>
          <a:noFill/>
        </p:spPr>
        <p:txBody>
          <a:bodyPr wrap="square" rtlCol="0">
            <a:spAutoFit/>
          </a:bodyPr>
          <a:lstStyle/>
          <a:p>
            <a:pPr algn="ctr"/>
            <a:r>
              <a:rPr lang="id-ID" b="1" dirty="0" smtClean="0">
                <a:latin typeface="Times New Roman" pitchFamily="18" charset="0"/>
                <a:cs typeface="Times New Roman" pitchFamily="18" charset="0"/>
              </a:rPr>
              <a:t>Dalil 1</a:t>
            </a:r>
            <a:endParaRPr lang="id-ID"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392254824"/>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p:cNvSpPr/>
          <p:nvPr/>
        </p:nvSpPr>
        <p:spPr>
          <a:xfrm>
            <a:off x="467544" y="188640"/>
            <a:ext cx="7758608" cy="6463308"/>
          </a:xfrm>
          <a:prstGeom prst="rect">
            <a:avLst/>
          </a:prstGeom>
        </p:spPr>
        <p:txBody>
          <a:bodyPr wrap="square">
            <a:spAutoFit/>
          </a:bodyPr>
          <a:lstStyle/>
          <a:p>
            <a:pPr marL="342900" indent="-342900" algn="ctr">
              <a:buFont typeface="+mj-lt"/>
              <a:buAutoNum type="arabicPeriod" startAt="2"/>
            </a:pPr>
            <a:r>
              <a:rPr lang="id-ID" b="1" dirty="0" smtClean="0">
                <a:latin typeface="Times New Roman" pitchFamily="18" charset="0"/>
                <a:cs typeface="+mj-cs"/>
              </a:rPr>
              <a:t>Dalil 2</a:t>
            </a:r>
          </a:p>
          <a:p>
            <a:pPr algn="just"/>
            <a:endParaRPr lang="id-ID" dirty="0" smtClean="0">
              <a:cs typeface="+mj-cs"/>
            </a:endParaRPr>
          </a:p>
          <a:p>
            <a:pPr algn="just"/>
            <a:r>
              <a:rPr lang="ar-SA" dirty="0" smtClean="0">
                <a:cs typeface="+mj-cs"/>
              </a:rPr>
              <a:t>قال ابن القيم – رحمه الله – :</a:t>
            </a:r>
          </a:p>
          <a:p>
            <a:pPr algn="just"/>
            <a:r>
              <a:rPr lang="ar-SA" dirty="0" smtClean="0">
                <a:cs typeface="+mj-cs"/>
              </a:rPr>
              <a:t>” أصول الخطايا كلها ثلاثة :</a:t>
            </a:r>
          </a:p>
          <a:p>
            <a:pPr algn="just"/>
            <a:r>
              <a:rPr lang="ar-SA" dirty="0" smtClean="0">
                <a:cs typeface="+mj-cs"/>
              </a:rPr>
              <a:t>الكِبْرُ : وهو الذي صار إبليس إلى ما أصاره .</a:t>
            </a:r>
          </a:p>
          <a:p>
            <a:pPr algn="just"/>
            <a:r>
              <a:rPr lang="ar-SA" dirty="0" smtClean="0">
                <a:cs typeface="+mj-cs"/>
              </a:rPr>
              <a:t>والحرص : وهو الذي أخرج آدم من الجنة .</a:t>
            </a:r>
          </a:p>
          <a:p>
            <a:pPr algn="just"/>
            <a:r>
              <a:rPr lang="ar-SA" dirty="0" smtClean="0">
                <a:cs typeface="+mj-cs"/>
              </a:rPr>
              <a:t>والحسد : وهو الذي جر ابن آدم على أخيه .</a:t>
            </a:r>
          </a:p>
          <a:p>
            <a:pPr algn="just"/>
            <a:r>
              <a:rPr lang="ar-SA" dirty="0" smtClean="0">
                <a:cs typeface="+mj-cs"/>
              </a:rPr>
              <a:t>فمن وقي شر هذه الثلاثة فقد وقي الشر فالكفر من الكبر والمعاصي من الحرص والبغي والظلم من الحسد ” .</a:t>
            </a:r>
          </a:p>
          <a:p>
            <a:pPr algn="just"/>
            <a:endParaRPr lang="ar-SA" dirty="0" smtClean="0">
              <a:cs typeface="+mj-cs"/>
            </a:endParaRPr>
          </a:p>
          <a:p>
            <a:pPr algn="just"/>
            <a:r>
              <a:rPr lang="ar-SA" dirty="0" smtClean="0">
                <a:cs typeface="+mj-cs"/>
              </a:rPr>
              <a:t>» </a:t>
            </a:r>
            <a:r>
              <a:rPr lang="id-ID" dirty="0" smtClean="0">
                <a:latin typeface="Times New Roman" pitchFamily="18" charset="0"/>
                <a:cs typeface="Times New Roman" pitchFamily="18" charset="0"/>
              </a:rPr>
              <a:t>Imam Ibnul Qoyyim rahimahullah berkata: “Pokok semua kesalahan ada tiga (yaitu):</a:t>
            </a:r>
          </a:p>
          <a:p>
            <a:pPr algn="just"/>
            <a:r>
              <a:rPr lang="id-ID" dirty="0" smtClean="0">
                <a:latin typeface="Times New Roman" pitchFamily="18" charset="0"/>
                <a:cs typeface="Times New Roman" pitchFamily="18" charset="0"/>
              </a:rPr>
              <a:t>(1) Sombong. Hal inilah yang menjadikan Iblis seperti itu.</a:t>
            </a:r>
          </a:p>
          <a:p>
            <a:pPr algn="just"/>
            <a:r>
              <a:rPr lang="id-ID" dirty="0" smtClean="0">
                <a:latin typeface="Times New Roman" pitchFamily="18" charset="0"/>
                <a:cs typeface="Times New Roman" pitchFamily="18" charset="0"/>
              </a:rPr>
              <a:t>(2) Rakus (Ambisi). Hal inilah yang menjadikan nabi Adam dikeluarkan (Allah) dari dalam Surga.</a:t>
            </a:r>
          </a:p>
          <a:p>
            <a:pPr algn="just"/>
            <a:r>
              <a:rPr lang="id-ID" dirty="0" smtClean="0">
                <a:latin typeface="Times New Roman" pitchFamily="18" charset="0"/>
                <a:cs typeface="Times New Roman" pitchFamily="18" charset="0"/>
              </a:rPr>
              <a:t>(3) Iri dan dengki. Inilah yang menyebabkan putra Adam (Qobil) berbuat zholim terhadap saudaranya (yaitu membunuh Habil).</a:t>
            </a:r>
          </a:p>
          <a:p>
            <a:pPr algn="just"/>
            <a:endParaRPr lang="id-ID" dirty="0" smtClean="0">
              <a:cs typeface="+mj-cs"/>
            </a:endParaRPr>
          </a:p>
          <a:p>
            <a:pPr algn="just"/>
            <a:r>
              <a:rPr lang="id-ID" dirty="0" smtClean="0">
                <a:cs typeface="+mj-cs"/>
              </a:rPr>
              <a:t>Maka </a:t>
            </a:r>
            <a:r>
              <a:rPr lang="id-ID" dirty="0" smtClean="0">
                <a:latin typeface="Times New Roman" pitchFamily="18" charset="0"/>
                <a:cs typeface="+mj-cs"/>
              </a:rPr>
              <a:t>barangsiapa dilindungi (Allah) dari keburukan tiga kesalahan tersebut, maka sungguh ia telah dilindungi </a:t>
            </a:r>
            <a:r>
              <a:rPr lang="id-ID" dirty="0" smtClean="0">
                <a:latin typeface="Times New Roman" pitchFamily="18" charset="0"/>
                <a:cs typeface="Times New Roman" pitchFamily="18" charset="0"/>
              </a:rPr>
              <a:t>dari segala keburukan. Yang demikian ini karena kekufuran itu terjadi disebabkan sifat sombong, perbuatan maksiat disebabkan sifat rakus (ambisi terhadap dunia), dan perbuatan zholim terjadi disebabkan sifat iri dan dengki.” (Lihat kitab Al-Fawaaid hal.58).</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xmlns="" val="3667486154"/>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1000"/>
                                        <p:tgtEl>
                                          <p:spTgt spid="3">
                                            <p:txEl>
                                              <p:pRg st="9" end="9"/>
                                            </p:txEl>
                                          </p:spTgt>
                                        </p:tgtEl>
                                      </p:cBhvr>
                                    </p:animEffect>
                                    <p:anim calcmode="lin" valueType="num">
                                      <p:cBhvr>
                                        <p:cTn id="4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anim calcmode="lin" valueType="num">
                                      <p:cBhvr>
                                        <p:cTn id="5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fade">
                                      <p:cBhvr>
                                        <p:cTn id="54" dur="1000"/>
                                        <p:tgtEl>
                                          <p:spTgt spid="3">
                                            <p:txEl>
                                              <p:pRg st="11" end="11"/>
                                            </p:txEl>
                                          </p:spTgt>
                                        </p:tgtEl>
                                      </p:cBhvr>
                                    </p:animEffect>
                                    <p:anim calcmode="lin" valueType="num">
                                      <p:cBhvr>
                                        <p:cTn id="5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fade">
                                      <p:cBhvr>
                                        <p:cTn id="59" dur="1000"/>
                                        <p:tgtEl>
                                          <p:spTgt spid="3">
                                            <p:txEl>
                                              <p:pRg st="12" end="12"/>
                                            </p:txEl>
                                          </p:spTgt>
                                        </p:tgtEl>
                                      </p:cBhvr>
                                    </p:animEffect>
                                    <p:anim calcmode="lin" valueType="num">
                                      <p:cBhvr>
                                        <p:cTn id="6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14" end="14"/>
                                            </p:txEl>
                                          </p:spTgt>
                                        </p:tgtEl>
                                        <p:attrNameLst>
                                          <p:attrName>style.visibility</p:attrName>
                                        </p:attrNameLst>
                                      </p:cBhvr>
                                      <p:to>
                                        <p:strVal val="visible"/>
                                      </p:to>
                                    </p:set>
                                    <p:animEffect transition="in" filter="fade">
                                      <p:cBhvr>
                                        <p:cTn id="64" dur="1000"/>
                                        <p:tgtEl>
                                          <p:spTgt spid="3">
                                            <p:txEl>
                                              <p:pRg st="14" end="14"/>
                                            </p:txEl>
                                          </p:spTgt>
                                        </p:tgtEl>
                                      </p:cBhvr>
                                    </p:animEffect>
                                    <p:anim calcmode="lin" valueType="num">
                                      <p:cBhvr>
                                        <p:cTn id="65"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1115616" y="332656"/>
            <a:ext cx="7344816" cy="5909310"/>
          </a:xfrm>
          <a:prstGeom prst="rect">
            <a:avLst/>
          </a:prstGeom>
          <a:noFill/>
        </p:spPr>
        <p:txBody>
          <a:bodyPr wrap="square" rtlCol="0">
            <a:spAutoFit/>
          </a:bodyPr>
          <a:lstStyle/>
          <a:p>
            <a:pPr marL="342900" indent="-342900" algn="just">
              <a:buFont typeface="+mj-lt"/>
              <a:buAutoNum type="arabicPeriod" startAt="2"/>
            </a:pPr>
            <a:r>
              <a:rPr lang="id-ID" b="1" dirty="0" smtClean="0">
                <a:latin typeface="Times New Roman" pitchFamily="18" charset="0"/>
                <a:cs typeface="Times New Roman" pitchFamily="18" charset="0"/>
              </a:rPr>
              <a:t>Definisi Dengki</a:t>
            </a:r>
            <a:r>
              <a:rPr lang="id-ID" dirty="0" smtClean="0">
                <a:latin typeface="Times New Roman" pitchFamily="18" charset="0"/>
                <a:cs typeface="Times New Roman" pitchFamily="18" charset="0"/>
              </a:rPr>
              <a:t>?</a:t>
            </a:r>
          </a:p>
          <a:p>
            <a:pPr marL="285750" indent="-285750" algn="just">
              <a:buFont typeface="Wingdings"/>
              <a:buChar char="è"/>
            </a:pPr>
            <a:r>
              <a:rPr lang="id-ID" dirty="0" smtClean="0">
                <a:latin typeface="Times New Roman" pitchFamily="18" charset="0"/>
                <a:cs typeface="Times New Roman" pitchFamily="18" charset="0"/>
                <a:sym typeface="Wingdings" pitchFamily="2" charset="2"/>
              </a:rPr>
              <a:t>Sayyid Qutub	: Perasaan tidak senang terhadap nikmat Allah kepada orang lain dan berharap nikmat pupus darinya.</a:t>
            </a:r>
          </a:p>
          <a:p>
            <a:pPr marL="285750" indent="-285750" algn="just">
              <a:buFont typeface="Wingdings"/>
              <a:buChar char="è"/>
            </a:pPr>
            <a:endParaRPr lang="id-ID" dirty="0">
              <a:latin typeface="Times New Roman" pitchFamily="18" charset="0"/>
              <a:cs typeface="Times New Roman" pitchFamily="18" charset="0"/>
              <a:sym typeface="Wingdings" pitchFamily="2" charset="2"/>
            </a:endParaRPr>
          </a:p>
          <a:p>
            <a:pPr marL="285750" indent="-285750" algn="just">
              <a:buFont typeface="Wingdings"/>
              <a:buChar char="è"/>
            </a:pPr>
            <a:r>
              <a:rPr lang="id-ID" dirty="0" smtClean="0">
                <a:latin typeface="Times New Roman" pitchFamily="18" charset="0"/>
                <a:cs typeface="Times New Roman" pitchFamily="18" charset="0"/>
              </a:rPr>
              <a:t>Dengki/Hasad sejatinya sifat orang Munafik yang tidak rela terhadap ketentuan Allah S.W.T :</a:t>
            </a:r>
          </a:p>
          <a:p>
            <a:pPr marL="285750" indent="-285750" algn="just">
              <a:buFont typeface="Wingdings"/>
              <a:buChar char="è"/>
            </a:pPr>
            <a:endParaRPr lang="id-ID" dirty="0">
              <a:latin typeface="Times New Roman" pitchFamily="18" charset="0"/>
              <a:cs typeface="Times New Roman" pitchFamily="18" charset="0"/>
            </a:endParaRPr>
          </a:p>
          <a:p>
            <a:pPr algn="ctr"/>
            <a:r>
              <a:rPr lang="en-US" b="1" dirty="0" err="1">
                <a:latin typeface="Times New Roman" pitchFamily="18" charset="0"/>
                <a:cs typeface="Times New Roman" pitchFamily="18" charset="0"/>
              </a:rPr>
              <a:t>Dalil</a:t>
            </a:r>
            <a:r>
              <a:rPr lang="en-US" b="1" dirty="0">
                <a:latin typeface="Times New Roman" pitchFamily="18" charset="0"/>
                <a:cs typeface="Times New Roman" pitchFamily="18" charset="0"/>
              </a:rPr>
              <a:t> 3</a:t>
            </a:r>
            <a:endParaRPr lang="id-ID" b="1" dirty="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err="1">
                <a:latin typeface="Times New Roman" pitchFamily="18" charset="0"/>
                <a:cs typeface="Times New Roman" pitchFamily="18" charset="0"/>
              </a:rPr>
              <a:t>إِنْ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تَمْسَسْكُمْ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حَسَنَةٌ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تَسُؤْهُمْ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وَإِنْ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تُصِبْكُمْ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سَيِّئَةٌ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يَفْرَحُوا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بِهَا</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وَإِنْ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تَصْبِرُوا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وَتَتَّقُوا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لَا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يَضُرُّكُمْ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كَيْدُهُمْ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شَيْئًا</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إِنَّ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اللَّهَ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بِمَا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يَعْمَلُونَ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مُحِيطٌ</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Bahasa</a:t>
            </a:r>
            <a:r>
              <a:rPr lang="en-US" dirty="0">
                <a:latin typeface="Times New Roman" pitchFamily="18" charset="0"/>
                <a:cs typeface="Times New Roman" pitchFamily="18" charset="0"/>
              </a:rPr>
              <a:t> Indonesia)</a:t>
            </a:r>
            <a:endParaRPr lang="id-ID" dirty="0">
              <a:latin typeface="Times New Roman" pitchFamily="18" charset="0"/>
              <a:cs typeface="Times New Roman" pitchFamily="18" charset="0"/>
            </a:endParaRPr>
          </a:p>
          <a:p>
            <a:r>
              <a:rPr lang="en-US" dirty="0" err="1">
                <a:latin typeface="Times New Roman" pitchFamily="18" charset="0"/>
                <a:cs typeface="Times New Roman" pitchFamily="18" charset="0"/>
              </a:rPr>
              <a:t>Jika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kamu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memperoleh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kebaikan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niscaya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bersedih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tetapi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Jika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kamu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mendapat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bencana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bergembira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karenanya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Jika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kamu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bersabar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bertakwa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niscaya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tipu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sedikitpun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tidak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mendatangkan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kemudharatan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kepadamu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sungguhannya</a:t>
            </a:r>
            <a:r>
              <a:rPr lang="en-US" dirty="0">
                <a:latin typeface="Times New Roman" pitchFamily="18" charset="0"/>
                <a:cs typeface="Times New Roman" pitchFamily="18" charset="0"/>
              </a:rPr>
              <a:t> Allah </a:t>
            </a:r>
            <a:r>
              <a:rPr lang="en-US" dirty="0" err="1">
                <a:latin typeface="Times New Roman" pitchFamily="18" charset="0"/>
                <a:cs typeface="Times New Roman" pitchFamily="18" charset="0"/>
              </a:rPr>
              <a:t>mengetahui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segala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kerjakan</a:t>
            </a:r>
            <a:r>
              <a:rPr lang="en-US" dirty="0">
                <a:latin typeface="Times New Roman" pitchFamily="18" charset="0"/>
                <a:cs typeface="Times New Roman" pitchFamily="18" charset="0"/>
              </a:rPr>
              <a:t>.</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Surat</a:t>
            </a:r>
            <a:r>
              <a:rPr lang="en-US" dirty="0">
                <a:latin typeface="Times New Roman" pitchFamily="18" charset="0"/>
                <a:cs typeface="Times New Roman" pitchFamily="18" charset="0"/>
              </a:rPr>
              <a:t> Ali 'Imran, </a:t>
            </a:r>
            <a:r>
              <a:rPr lang="en-US" dirty="0" err="1">
                <a:latin typeface="Times New Roman" pitchFamily="18" charset="0"/>
                <a:cs typeface="Times New Roman" pitchFamily="18" charset="0"/>
              </a:rPr>
              <a:t>Ayat</a:t>
            </a:r>
            <a:r>
              <a:rPr lang="en-US" dirty="0">
                <a:latin typeface="Times New Roman" pitchFamily="18" charset="0"/>
                <a:cs typeface="Times New Roman" pitchFamily="18" charset="0"/>
              </a:rPr>
              <a:t> 120</a:t>
            </a:r>
            <a:endParaRPr lang="id-ID" dirty="0">
              <a:latin typeface="Times New Roman" pitchFamily="18" charset="0"/>
              <a:cs typeface="Times New Roman" pitchFamily="18" charset="0"/>
            </a:endParaRPr>
          </a:p>
          <a:p>
            <a:pPr algn="just"/>
            <a:endParaRPr lang="id-ID"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357717794"/>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anim calcmode="lin" valueType="num">
                                      <p:cBhvr>
                                        <p:cTn id="4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000"/>
                                        <p:tgtEl>
                                          <p:spTgt spid="3">
                                            <p:txEl>
                                              <p:pRg st="9" end="9"/>
                                            </p:txEl>
                                          </p:spTgt>
                                        </p:tgtEl>
                                      </p:cBhvr>
                                    </p:animEffect>
                                    <p:anim calcmode="lin" valueType="num">
                                      <p:cBhvr>
                                        <p:cTn id="4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1000"/>
                                        <p:tgtEl>
                                          <p:spTgt spid="3">
                                            <p:txEl>
                                              <p:pRg st="10" end="10"/>
                                            </p:txEl>
                                          </p:spTgt>
                                        </p:tgtEl>
                                      </p:cBhvr>
                                    </p:animEffect>
                                    <p:anim calcmode="lin" valueType="num">
                                      <p:cBhvr>
                                        <p:cTn id="5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fade">
                                      <p:cBhvr>
                                        <p:cTn id="55" dur="1000"/>
                                        <p:tgtEl>
                                          <p:spTgt spid="3">
                                            <p:txEl>
                                              <p:pRg st="11" end="11"/>
                                            </p:txEl>
                                          </p:spTgt>
                                        </p:tgtEl>
                                      </p:cBhvr>
                                    </p:animEffect>
                                    <p:anim calcmode="lin" valueType="num">
                                      <p:cBhvr>
                                        <p:cTn id="5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Effect transition="in" filter="fade">
                                      <p:cBhvr>
                                        <p:cTn id="60" dur="1000"/>
                                        <p:tgtEl>
                                          <p:spTgt spid="3">
                                            <p:txEl>
                                              <p:pRg st="12" end="12"/>
                                            </p:txEl>
                                          </p:spTgt>
                                        </p:tgtEl>
                                      </p:cBhvr>
                                    </p:animEffect>
                                    <p:anim calcmode="lin" valueType="num">
                                      <p:cBhvr>
                                        <p:cTn id="6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1043608" y="980728"/>
            <a:ext cx="7128792" cy="5632311"/>
          </a:xfrm>
          <a:prstGeom prst="rect">
            <a:avLst/>
          </a:prstGeom>
          <a:noFill/>
        </p:spPr>
        <p:txBody>
          <a:bodyPr wrap="square" rtlCol="0">
            <a:spAutoFit/>
          </a:bodyPr>
          <a:lstStyle/>
          <a:p>
            <a:pPr algn="just"/>
            <a:r>
              <a:rPr lang="id-ID" b="1" dirty="0" smtClean="0">
                <a:latin typeface="Times New Roman" pitchFamily="18" charset="0"/>
                <a:cs typeface="Times New Roman" pitchFamily="18" charset="0"/>
              </a:rPr>
              <a:t>4. Bahaya Dengki ?</a:t>
            </a:r>
            <a:endParaRPr lang="id-ID" dirty="0" smtClean="0">
              <a:latin typeface="Times New Roman" pitchFamily="18" charset="0"/>
              <a:cs typeface="Times New Roman" pitchFamily="18" charset="0"/>
            </a:endParaRPr>
          </a:p>
          <a:p>
            <a:pPr marL="342900" indent="-342900" algn="just">
              <a:buFont typeface="+mj-lt"/>
              <a:buAutoNum type="alphaLcParenR"/>
            </a:pPr>
            <a:r>
              <a:rPr lang="id-ID" dirty="0" smtClean="0">
                <a:latin typeface="Times New Roman" pitchFamily="18" charset="0"/>
                <a:cs typeface="Times New Roman" pitchFamily="18" charset="0"/>
              </a:rPr>
              <a:t>Merusak Aqidah dan Keimanan</a:t>
            </a:r>
          </a:p>
          <a:p>
            <a:pPr marL="342900" indent="-342900" algn="just">
              <a:buFont typeface="+mj-lt"/>
              <a:buAutoNum type="alphaLcParenR"/>
            </a:pPr>
            <a:r>
              <a:rPr lang="id-ID" dirty="0" smtClean="0">
                <a:latin typeface="Times New Roman" pitchFamily="18" charset="0"/>
                <a:cs typeface="Times New Roman" pitchFamily="18" charset="0"/>
              </a:rPr>
              <a:t>Mendorong melakukan makar terhadap sesama</a:t>
            </a:r>
          </a:p>
          <a:p>
            <a:pPr marL="342900" indent="-342900" algn="just">
              <a:buFont typeface="+mj-lt"/>
              <a:buAutoNum type="alphaLcParenR"/>
            </a:pPr>
            <a:r>
              <a:rPr lang="id-ID" dirty="0" smtClean="0">
                <a:latin typeface="Times New Roman" pitchFamily="18" charset="0"/>
                <a:cs typeface="Times New Roman" pitchFamily="18" charset="0"/>
              </a:rPr>
              <a:t>Temannya Iblis dan Orang Kafir</a:t>
            </a:r>
          </a:p>
          <a:p>
            <a:pPr marL="342900" indent="-342900" algn="just">
              <a:buFont typeface="+mj-lt"/>
              <a:buAutoNum type="alphaLcParenR"/>
            </a:pPr>
            <a:endParaRPr lang="id-ID" dirty="0">
              <a:latin typeface="Times New Roman" pitchFamily="18" charset="0"/>
              <a:cs typeface="Times New Roman" pitchFamily="18" charset="0"/>
            </a:endParaRPr>
          </a:p>
          <a:p>
            <a:pPr algn="ctr"/>
            <a:r>
              <a:rPr lang="en-US" b="1" dirty="0" err="1">
                <a:latin typeface="Times New Roman" pitchFamily="18" charset="0"/>
                <a:cs typeface="Times New Roman" pitchFamily="18" charset="0"/>
              </a:rPr>
              <a:t>Dalil</a:t>
            </a:r>
            <a:r>
              <a:rPr lang="en-US" b="1" dirty="0">
                <a:latin typeface="Times New Roman" pitchFamily="18" charset="0"/>
                <a:cs typeface="Times New Roman" pitchFamily="18" charset="0"/>
              </a:rPr>
              <a:t> 4</a:t>
            </a:r>
            <a:endParaRPr lang="id-ID" b="1" dirty="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err="1">
                <a:latin typeface="Times New Roman" pitchFamily="18" charset="0"/>
                <a:cs typeface="Times New Roman" pitchFamily="18" charset="0"/>
              </a:rPr>
              <a:t>وَدَّ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كَثِيرٌ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أَهْلِ</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الْكِتَابِ</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لَوْ</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يَرُدُّونَكُمْ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بَعْدِ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إِيمَانِكُمْ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كُفَّارًا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حَسَدًا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عِنْدِ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أَنْفُسِهِمْ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بَعْدِ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تَبَيَّنَ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لَهُمُ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الْحَقُّ</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فَاعْفُوا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وَاصْفَحُوا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حَتَّىٰ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يَأْتِيَ</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اللَّهُ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بِأَمْرِهِ</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إِنَّ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اللَّهَ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عَلَىٰ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كُلِّ</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شَيْءٍ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قَدِيرٌ</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Bahasa</a:t>
            </a:r>
            <a:r>
              <a:rPr lang="en-US" dirty="0">
                <a:latin typeface="Times New Roman" pitchFamily="18" charset="0"/>
                <a:cs typeface="Times New Roman" pitchFamily="18" charset="0"/>
              </a:rPr>
              <a:t> Indonesia)</a:t>
            </a:r>
            <a:endParaRPr lang="id-ID" dirty="0">
              <a:latin typeface="Times New Roman" pitchFamily="18" charset="0"/>
              <a:cs typeface="Times New Roman" pitchFamily="18" charset="0"/>
            </a:endParaRPr>
          </a:p>
          <a:p>
            <a:r>
              <a:rPr lang="en-US" dirty="0" err="1">
                <a:latin typeface="Times New Roman" pitchFamily="18" charset="0"/>
                <a:cs typeface="Times New Roman" pitchFamily="18" charset="0"/>
              </a:rPr>
              <a:t>Sebahagian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besar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Ahli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Kitab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menginginkan</a:t>
            </a:r>
            <a:r>
              <a:rPr lang="en-US" dirty="0">
                <a:latin typeface="Times New Roman" pitchFamily="18" charset="0"/>
                <a:cs typeface="Times New Roman" pitchFamily="18" charset="0"/>
              </a:rPr>
              <a:t> agar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dapat</a:t>
            </a:r>
            <a:r>
              <a:rPr lang="en-US" dirty="0">
                <a:latin typeface="Times New Roman" pitchFamily="18" charset="0"/>
                <a:cs typeface="Times New Roman" pitchFamily="18" charset="0"/>
              </a:rPr>
              <a:t> </a:t>
            </a:r>
            <a:r>
              <a:rPr lang="en-US" u="sng" dirty="0" err="1">
                <a:solidFill>
                  <a:srgbClr val="FF0000"/>
                </a:solidFill>
                <a:latin typeface="Times New Roman" pitchFamily="18" charset="0"/>
                <a:cs typeface="Times New Roman" pitchFamily="18" charset="0"/>
              </a:rPr>
              <a:t>mengembalikan</a:t>
            </a:r>
            <a:r>
              <a:rPr lang="en-US" u="sng" dirty="0">
                <a:solidFill>
                  <a:srgbClr val="FF0000"/>
                </a:solidFill>
                <a:latin typeface="Times New Roman" pitchFamily="18" charset="0"/>
                <a:cs typeface="Times New Roman" pitchFamily="18" charset="0"/>
              </a:rPr>
              <a:t> </a:t>
            </a:r>
            <a:r>
              <a:rPr lang="en-US" u="sng" dirty="0" err="1">
                <a:solidFill>
                  <a:srgbClr val="FF0000"/>
                </a:solidFill>
                <a:latin typeface="Times New Roman" pitchFamily="18" charset="0"/>
                <a:cs typeface="Times New Roman" pitchFamily="18" charset="0"/>
              </a:rPr>
              <a:t>kamu</a:t>
            </a:r>
            <a:r>
              <a:rPr lang="en-US" u="sng" dirty="0">
                <a:solidFill>
                  <a:srgbClr val="FF0000"/>
                </a:solidFill>
                <a:latin typeface="Times New Roman" pitchFamily="18" charset="0"/>
                <a:cs typeface="Times New Roman" pitchFamily="18" charset="0"/>
              </a:rPr>
              <a:t> </a:t>
            </a:r>
            <a:r>
              <a:rPr lang="en-US" u="sng" dirty="0" err="1">
                <a:solidFill>
                  <a:srgbClr val="FF0000"/>
                </a:solidFill>
                <a:latin typeface="Times New Roman" pitchFamily="18" charset="0"/>
                <a:cs typeface="Times New Roman" pitchFamily="18" charset="0"/>
              </a:rPr>
              <a:t>kepada</a:t>
            </a:r>
            <a:r>
              <a:rPr lang="en-US" u="sng" dirty="0">
                <a:solidFill>
                  <a:srgbClr val="FF0000"/>
                </a:solidFill>
                <a:latin typeface="Times New Roman" pitchFamily="18" charset="0"/>
                <a:cs typeface="Times New Roman" pitchFamily="18" charset="0"/>
              </a:rPr>
              <a:t> </a:t>
            </a:r>
            <a:r>
              <a:rPr lang="en-US" u="sng" dirty="0" err="1">
                <a:solidFill>
                  <a:srgbClr val="FF0000"/>
                </a:solidFill>
                <a:latin typeface="Times New Roman" pitchFamily="18" charset="0"/>
                <a:cs typeface="Times New Roman" pitchFamily="18" charset="0"/>
              </a:rPr>
              <a:t>kekafiran</a:t>
            </a:r>
            <a:r>
              <a:rPr lang="en-US" u="sng" dirty="0">
                <a:solidFill>
                  <a:srgbClr val="FF0000"/>
                </a:solidFill>
                <a:latin typeface="Times New Roman" pitchFamily="18" charset="0"/>
                <a:cs typeface="Times New Roman" pitchFamily="18" charset="0"/>
              </a:rPr>
              <a:t> </a:t>
            </a:r>
            <a:r>
              <a:rPr lang="en-US" dirty="0" err="1">
                <a:latin typeface="Times New Roman" pitchFamily="18" charset="0"/>
                <a:cs typeface="Times New Roman" pitchFamily="18" charset="0"/>
              </a:rPr>
              <a:t>setelah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kamu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beriman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karena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dengki</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timbul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sendiri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setelah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nyata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kebenaran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maafkanlah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biarkanlah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sampai</a:t>
            </a:r>
            <a:r>
              <a:rPr lang="en-US" dirty="0">
                <a:latin typeface="Times New Roman" pitchFamily="18" charset="0"/>
                <a:cs typeface="Times New Roman" pitchFamily="18" charset="0"/>
              </a:rPr>
              <a:t> Allah </a:t>
            </a:r>
            <a:r>
              <a:rPr lang="en-US" dirty="0" err="1">
                <a:latin typeface="Times New Roman" pitchFamily="18" charset="0"/>
                <a:cs typeface="Times New Roman" pitchFamily="18" charset="0"/>
              </a:rPr>
              <a:t>mendatangkan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perintah-Nya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Sesungguhnya</a:t>
            </a:r>
            <a:r>
              <a:rPr lang="en-US" dirty="0">
                <a:latin typeface="Times New Roman" pitchFamily="18" charset="0"/>
                <a:cs typeface="Times New Roman" pitchFamily="18" charset="0"/>
              </a:rPr>
              <a:t> Allah </a:t>
            </a:r>
            <a:r>
              <a:rPr lang="en-US" dirty="0" err="1">
                <a:latin typeface="Times New Roman" pitchFamily="18" charset="0"/>
                <a:cs typeface="Times New Roman" pitchFamily="18" charset="0"/>
              </a:rPr>
              <a:t>Maha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Kuasa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segala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sesuatu</a:t>
            </a:r>
            <a:r>
              <a:rPr lang="en-US" dirty="0">
                <a:latin typeface="Times New Roman" pitchFamily="18" charset="0"/>
                <a:cs typeface="Times New Roman" pitchFamily="18" charset="0"/>
              </a:rPr>
              <a:t>.</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Surat</a:t>
            </a:r>
            <a:r>
              <a:rPr lang="en-US" dirty="0">
                <a:latin typeface="Times New Roman" pitchFamily="18" charset="0"/>
                <a:cs typeface="Times New Roman" pitchFamily="18" charset="0"/>
              </a:rPr>
              <a:t> Al-</a:t>
            </a:r>
            <a:r>
              <a:rPr lang="en-US" dirty="0" err="1">
                <a:latin typeface="Times New Roman" pitchFamily="18" charset="0"/>
                <a:cs typeface="Times New Roman" pitchFamily="18" charset="0"/>
              </a:rPr>
              <a:t>Baqarah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Ayat</a:t>
            </a:r>
            <a:r>
              <a:rPr lang="en-US" dirty="0">
                <a:latin typeface="Times New Roman" pitchFamily="18" charset="0"/>
                <a:cs typeface="Times New Roman" pitchFamily="18" charset="0"/>
              </a:rPr>
              <a:t> 109</a:t>
            </a:r>
            <a:endParaRPr lang="id-ID" dirty="0">
              <a:latin typeface="Times New Roman" pitchFamily="18" charset="0"/>
              <a:cs typeface="Times New Roman" pitchFamily="18" charset="0"/>
            </a:endParaRPr>
          </a:p>
          <a:p>
            <a:pPr algn="just"/>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xmlns="" val="4246210456"/>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1000"/>
                                        <p:tgtEl>
                                          <p:spTgt spid="2">
                                            <p:txEl>
                                              <p:pRg st="8" end="8"/>
                                            </p:txEl>
                                          </p:spTgt>
                                        </p:tgtEl>
                                      </p:cBhvr>
                                    </p:animEffect>
                                    <p:anim calcmode="lin" valueType="num">
                                      <p:cBhvr>
                                        <p:cTn id="4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1000"/>
                                        <p:tgtEl>
                                          <p:spTgt spid="2">
                                            <p:txEl>
                                              <p:pRg st="9" end="9"/>
                                            </p:txEl>
                                          </p:spTgt>
                                        </p:tgtEl>
                                      </p:cBhvr>
                                    </p:animEffect>
                                    <p:anim calcmode="lin" valueType="num">
                                      <p:cBhvr>
                                        <p:cTn id="5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1000"/>
                                        <p:tgtEl>
                                          <p:spTgt spid="2">
                                            <p:txEl>
                                              <p:pRg st="10" end="10"/>
                                            </p:txEl>
                                          </p:spTgt>
                                        </p:tgtEl>
                                      </p:cBhvr>
                                    </p:animEffect>
                                    <p:anim calcmode="lin" valueType="num">
                                      <p:cBhvr>
                                        <p:cTn id="5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fade">
                                      <p:cBhvr>
                                        <p:cTn id="62" dur="1000"/>
                                        <p:tgtEl>
                                          <p:spTgt spid="2">
                                            <p:txEl>
                                              <p:pRg st="11" end="11"/>
                                            </p:txEl>
                                          </p:spTgt>
                                        </p:tgtEl>
                                      </p:cBhvr>
                                    </p:animEffect>
                                    <p:anim calcmode="lin" valueType="num">
                                      <p:cBhvr>
                                        <p:cTn id="63"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fade">
                                      <p:cBhvr>
                                        <p:cTn id="67" dur="1000"/>
                                        <p:tgtEl>
                                          <p:spTgt spid="2">
                                            <p:txEl>
                                              <p:pRg st="12" end="12"/>
                                            </p:txEl>
                                          </p:spTgt>
                                        </p:tgtEl>
                                      </p:cBhvr>
                                    </p:animEffect>
                                    <p:anim calcmode="lin" valueType="num">
                                      <p:cBhvr>
                                        <p:cTn id="68"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69"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323528" y="332656"/>
            <a:ext cx="8568952" cy="6186309"/>
          </a:xfrm>
          <a:prstGeom prst="rect">
            <a:avLst/>
          </a:prstGeom>
          <a:noFill/>
        </p:spPr>
        <p:txBody>
          <a:bodyPr wrap="square" rtlCol="0">
            <a:spAutoFit/>
          </a:bodyPr>
          <a:lstStyle/>
          <a:p>
            <a:r>
              <a:rPr lang="id-ID" b="1" dirty="0" smtClean="0">
                <a:latin typeface="Times New Roman" pitchFamily="18" charset="0"/>
                <a:cs typeface="Times New Roman" pitchFamily="18" charset="0"/>
              </a:rPr>
              <a:t>d. </a:t>
            </a:r>
            <a:r>
              <a:rPr lang="id-ID" dirty="0" smtClean="0">
                <a:latin typeface="Times New Roman" pitchFamily="18" charset="0"/>
                <a:cs typeface="Times New Roman" pitchFamily="18" charset="0"/>
              </a:rPr>
              <a:t>Li</a:t>
            </a:r>
            <a:r>
              <a:rPr lang="id-ID" dirty="0" smtClean="0">
                <a:latin typeface="Times New Roman" pitchFamily="18" charset="0"/>
                <a:cs typeface="Times New Roman" pitchFamily="18" charset="0"/>
              </a:rPr>
              <a:t>ngkaran </a:t>
            </a:r>
            <a:r>
              <a:rPr lang="id-ID" dirty="0" smtClean="0">
                <a:latin typeface="Times New Roman" pitchFamily="18" charset="0"/>
                <a:cs typeface="Times New Roman" pitchFamily="18" charset="0"/>
              </a:rPr>
              <a:t>Dosa seperti Su’udzon,Ghibah,Adu Domba, dan menistakan harga diri orang lain</a:t>
            </a:r>
          </a:p>
          <a:p>
            <a:r>
              <a:rPr lang="id-ID" b="1" dirty="0" smtClean="0">
                <a:latin typeface="Times New Roman" pitchFamily="18" charset="0"/>
                <a:cs typeface="Times New Roman" pitchFamily="18" charset="0"/>
              </a:rPr>
              <a:t>e. </a:t>
            </a:r>
            <a:r>
              <a:rPr lang="id-ID" dirty="0" smtClean="0">
                <a:latin typeface="Times New Roman" pitchFamily="18" charset="0"/>
                <a:cs typeface="Times New Roman" pitchFamily="18" charset="0"/>
              </a:rPr>
              <a:t>Merugi di Dunia dan tersiksa di Akhirat</a:t>
            </a:r>
          </a:p>
          <a:p>
            <a:endParaRPr lang="id-ID" dirty="0">
              <a:latin typeface="Times New Roman" pitchFamily="18" charset="0"/>
              <a:cs typeface="Times New Roman" pitchFamily="18" charset="0"/>
            </a:endParaRPr>
          </a:p>
          <a:p>
            <a:endParaRPr lang="id-ID" dirty="0" smtClean="0">
              <a:latin typeface="Times New Roman" pitchFamily="18" charset="0"/>
              <a:cs typeface="Times New Roman" pitchFamily="18" charset="0"/>
            </a:endParaRPr>
          </a:p>
          <a:p>
            <a:pPr marL="342900" indent="-342900">
              <a:buFont typeface="+mj-lt"/>
              <a:buAutoNum type="arabicPeriod" startAt="5"/>
            </a:pPr>
            <a:r>
              <a:rPr lang="id-ID" b="1" dirty="0" smtClean="0">
                <a:latin typeface="Times New Roman" pitchFamily="18" charset="0"/>
                <a:cs typeface="Times New Roman" pitchFamily="18" charset="0"/>
              </a:rPr>
              <a:t>Hal-Hal yang dibolehkan</a:t>
            </a:r>
          </a:p>
          <a:p>
            <a:pPr marL="342900" indent="-342900">
              <a:buFont typeface="+mj-lt"/>
              <a:buAutoNum type="alphaLcPeriod"/>
            </a:pPr>
            <a:r>
              <a:rPr lang="id-ID" dirty="0" smtClean="0">
                <a:latin typeface="Times New Roman" pitchFamily="18" charset="0"/>
                <a:cs typeface="Times New Roman" pitchFamily="18" charset="0"/>
              </a:rPr>
              <a:t>Iri dalam kebaikan</a:t>
            </a:r>
          </a:p>
          <a:p>
            <a:pPr marL="342900" indent="-342900">
              <a:buFont typeface="+mj-lt"/>
              <a:buAutoNum type="alphaLcPeriod"/>
            </a:pPr>
            <a:r>
              <a:rPr lang="id-ID" dirty="0" smtClean="0">
                <a:latin typeface="Times New Roman" pitchFamily="18" charset="0"/>
                <a:cs typeface="Times New Roman" pitchFamily="18" charset="0"/>
              </a:rPr>
              <a:t>Iri dalam Perlombaan Meraih Surga</a:t>
            </a:r>
          </a:p>
          <a:p>
            <a:endParaRPr lang="id-ID" dirty="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Dalil</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5</a:t>
            </a:r>
            <a:endParaRPr lang="id-ID" b="1"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سَابِقُوا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إِلَىٰ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مَغْفِرَةٍ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رَبِّكُمْ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وَجَنَّةٍ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عَرْضُهَا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كَعَرْضِ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السَّمَاءِ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وَالْأَرْضِ</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أُعِدَّتْ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لِلَّذِينَ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آمَنُوا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بِاللَّهِ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وَرُسُلِهِ</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ذَٰلِكَ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فَضْلُ</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اللَّهِ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يُؤْتِيهِ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مَنْ</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يَشَاءُ</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وَاللَّهُ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ذُو</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الْفَضْلِ</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الْعَظِيمِ</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Bahasa</a:t>
            </a:r>
            <a:r>
              <a:rPr lang="en-US" dirty="0">
                <a:latin typeface="Times New Roman" pitchFamily="18" charset="0"/>
                <a:cs typeface="Times New Roman" pitchFamily="18" charset="0"/>
              </a:rPr>
              <a:t> Indonesia)</a:t>
            </a:r>
            <a:endParaRPr lang="id-ID"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Berlomba-lombalah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kamu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kepada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mendapatkan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Tuhanmu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surga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luasnya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orang </a:t>
            </a:r>
            <a:r>
              <a:rPr lang="en-US" dirty="0" err="1">
                <a:latin typeface="Times New Roman" pitchFamily="18" charset="0"/>
                <a:cs typeface="Times New Roman" pitchFamily="18" charset="0"/>
              </a:rPr>
              <a:t>langit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bumi</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disediakan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bagi</a:t>
            </a:r>
            <a:r>
              <a:rPr lang="en-US" dirty="0">
                <a:latin typeface="Times New Roman" pitchFamily="18" charset="0"/>
                <a:cs typeface="Times New Roman" pitchFamily="18" charset="0"/>
              </a:rPr>
              <a:t> orang-orang yang </a:t>
            </a:r>
            <a:r>
              <a:rPr lang="en-US" dirty="0" err="1">
                <a:latin typeface="Times New Roman" pitchFamily="18" charset="0"/>
                <a:cs typeface="Times New Roman" pitchFamily="18" charset="0"/>
              </a:rPr>
              <a:t>beriman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kepada</a:t>
            </a:r>
            <a:r>
              <a:rPr lang="en-US" dirty="0">
                <a:latin typeface="Times New Roman" pitchFamily="18" charset="0"/>
                <a:cs typeface="Times New Roman" pitchFamily="18" charset="0"/>
              </a:rPr>
              <a:t> Allah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Rasul-rasul-Nya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Itulah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karunia</a:t>
            </a:r>
            <a:r>
              <a:rPr lang="en-US" dirty="0">
                <a:latin typeface="Times New Roman" pitchFamily="18" charset="0"/>
                <a:cs typeface="Times New Roman" pitchFamily="18" charset="0"/>
              </a:rPr>
              <a:t> Allah, </a:t>
            </a:r>
            <a:r>
              <a:rPr lang="en-US" dirty="0" err="1">
                <a:latin typeface="Times New Roman" pitchFamily="18" charset="0"/>
                <a:cs typeface="Times New Roman" pitchFamily="18" charset="0"/>
              </a:rPr>
              <a:t>diberikan-Nya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kepada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siapa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dikehendaki-Nya</a:t>
            </a:r>
            <a:r>
              <a:rPr lang="en-US" dirty="0">
                <a:latin typeface="Times New Roman" pitchFamily="18" charset="0"/>
                <a:cs typeface="Times New Roman" pitchFamily="18" charset="0"/>
              </a:rPr>
              <a:t>. Dan Allah </a:t>
            </a:r>
            <a:r>
              <a:rPr lang="en-US" dirty="0" err="1">
                <a:latin typeface="Times New Roman" pitchFamily="18" charset="0"/>
                <a:cs typeface="Times New Roman" pitchFamily="18" charset="0"/>
              </a:rPr>
              <a:t>mempunyai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karunia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besar</a:t>
            </a:r>
            <a:r>
              <a:rPr lang="en-US" dirty="0">
                <a:latin typeface="Times New Roman" pitchFamily="18" charset="0"/>
                <a:cs typeface="Times New Roman" pitchFamily="18" charset="0"/>
              </a:rPr>
              <a:t>.</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id-ID"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Surat</a:t>
            </a:r>
            <a:r>
              <a:rPr lang="en-US" dirty="0">
                <a:latin typeface="Times New Roman" pitchFamily="18" charset="0"/>
                <a:cs typeface="Times New Roman" pitchFamily="18" charset="0"/>
              </a:rPr>
              <a:t> Al-</a:t>
            </a:r>
            <a:r>
              <a:rPr lang="en-US" dirty="0" err="1">
                <a:latin typeface="Times New Roman" pitchFamily="18" charset="0"/>
                <a:cs typeface="Times New Roman" pitchFamily="18" charset="0"/>
              </a:rPr>
              <a:t>Hadid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Ayat</a:t>
            </a:r>
            <a:r>
              <a:rPr lang="en-US" dirty="0">
                <a:latin typeface="Times New Roman" pitchFamily="18" charset="0"/>
                <a:cs typeface="Times New Roman" pitchFamily="18" charset="0"/>
              </a:rPr>
              <a:t> 21</a:t>
            </a:r>
            <a:endParaRPr lang="id-ID" dirty="0">
              <a:latin typeface="Times New Roman" pitchFamily="18" charset="0"/>
              <a:cs typeface="Times New Roman" pitchFamily="18" charset="0"/>
            </a:endParaRPr>
          </a:p>
          <a:p>
            <a:pPr algn="just"/>
            <a:endParaRPr lang="id-ID"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026213784"/>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1000"/>
                                        <p:tgtEl>
                                          <p:spTgt spid="2">
                                            <p:txEl>
                                              <p:pRg st="8" end="8"/>
                                            </p:txEl>
                                          </p:spTgt>
                                        </p:tgtEl>
                                      </p:cBhvr>
                                    </p:animEffect>
                                    <p:anim calcmode="lin" valueType="num">
                                      <p:cBhvr>
                                        <p:cTn id="4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Effect transition="in" filter="fade">
                                      <p:cBhvr>
                                        <p:cTn id="49" dur="1000"/>
                                        <p:tgtEl>
                                          <p:spTgt spid="2">
                                            <p:txEl>
                                              <p:pRg st="10" end="10"/>
                                            </p:txEl>
                                          </p:spTgt>
                                        </p:tgtEl>
                                      </p:cBhvr>
                                    </p:animEffect>
                                    <p:anim calcmode="lin" valueType="num">
                                      <p:cBhvr>
                                        <p:cTn id="50"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2">
                                            <p:txEl>
                                              <p:pRg st="11" end="11"/>
                                            </p:txEl>
                                          </p:spTgt>
                                        </p:tgtEl>
                                        <p:attrNameLst>
                                          <p:attrName>style.visibility</p:attrName>
                                        </p:attrNameLst>
                                      </p:cBhvr>
                                      <p:to>
                                        <p:strVal val="visible"/>
                                      </p:to>
                                    </p:set>
                                    <p:animEffect transition="in" filter="fade">
                                      <p:cBhvr>
                                        <p:cTn id="54" dur="1000"/>
                                        <p:tgtEl>
                                          <p:spTgt spid="2">
                                            <p:txEl>
                                              <p:pRg st="11" end="11"/>
                                            </p:txEl>
                                          </p:spTgt>
                                        </p:tgtEl>
                                      </p:cBhvr>
                                    </p:animEffect>
                                    <p:anim calcmode="lin" valueType="num">
                                      <p:cBhvr>
                                        <p:cTn id="5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2">
                                            <p:txEl>
                                              <p:pRg st="12" end="12"/>
                                            </p:txEl>
                                          </p:spTgt>
                                        </p:tgtEl>
                                        <p:attrNameLst>
                                          <p:attrName>style.visibility</p:attrName>
                                        </p:attrNameLst>
                                      </p:cBhvr>
                                      <p:to>
                                        <p:strVal val="visible"/>
                                      </p:to>
                                    </p:set>
                                    <p:animEffect transition="in" filter="fade">
                                      <p:cBhvr>
                                        <p:cTn id="59" dur="1000"/>
                                        <p:tgtEl>
                                          <p:spTgt spid="2">
                                            <p:txEl>
                                              <p:pRg st="12" end="12"/>
                                            </p:txEl>
                                          </p:spTgt>
                                        </p:tgtEl>
                                      </p:cBhvr>
                                    </p:animEffect>
                                    <p:anim calcmode="lin" valueType="num">
                                      <p:cBhvr>
                                        <p:cTn id="60"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61"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2">
                                            <p:txEl>
                                              <p:pRg st="13" end="13"/>
                                            </p:txEl>
                                          </p:spTgt>
                                        </p:tgtEl>
                                        <p:attrNameLst>
                                          <p:attrName>style.visibility</p:attrName>
                                        </p:attrNameLst>
                                      </p:cBhvr>
                                      <p:to>
                                        <p:strVal val="visible"/>
                                      </p:to>
                                    </p:set>
                                    <p:animEffect transition="in" filter="fade">
                                      <p:cBhvr>
                                        <p:cTn id="64" dur="1000"/>
                                        <p:tgtEl>
                                          <p:spTgt spid="2">
                                            <p:txEl>
                                              <p:pRg st="13" end="13"/>
                                            </p:txEl>
                                          </p:spTgt>
                                        </p:tgtEl>
                                      </p:cBhvr>
                                    </p:animEffect>
                                    <p:anim calcmode="lin" valueType="num">
                                      <p:cBhvr>
                                        <p:cTn id="65"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66"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2">
                                            <p:txEl>
                                              <p:pRg st="14" end="14"/>
                                            </p:txEl>
                                          </p:spTgt>
                                        </p:tgtEl>
                                        <p:attrNameLst>
                                          <p:attrName>style.visibility</p:attrName>
                                        </p:attrNameLst>
                                      </p:cBhvr>
                                      <p:to>
                                        <p:strVal val="visible"/>
                                      </p:to>
                                    </p:set>
                                    <p:animEffect transition="in" filter="fade">
                                      <p:cBhvr>
                                        <p:cTn id="69" dur="1000"/>
                                        <p:tgtEl>
                                          <p:spTgt spid="2">
                                            <p:txEl>
                                              <p:pRg st="14" end="14"/>
                                            </p:txEl>
                                          </p:spTgt>
                                        </p:tgtEl>
                                      </p:cBhvr>
                                    </p:animEffect>
                                    <p:anim calcmode="lin" valueType="num">
                                      <p:cBhvr>
                                        <p:cTn id="70"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71"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2">
                                            <p:txEl>
                                              <p:pRg st="15" end="15"/>
                                            </p:txEl>
                                          </p:spTgt>
                                        </p:tgtEl>
                                        <p:attrNameLst>
                                          <p:attrName>style.visibility</p:attrName>
                                        </p:attrNameLst>
                                      </p:cBhvr>
                                      <p:to>
                                        <p:strVal val="visible"/>
                                      </p:to>
                                    </p:set>
                                    <p:animEffect transition="in" filter="fade">
                                      <p:cBhvr>
                                        <p:cTn id="74" dur="1000"/>
                                        <p:tgtEl>
                                          <p:spTgt spid="2">
                                            <p:txEl>
                                              <p:pRg st="15" end="15"/>
                                            </p:txEl>
                                          </p:spTgt>
                                        </p:tgtEl>
                                      </p:cBhvr>
                                    </p:animEffect>
                                    <p:anim calcmode="lin" valueType="num">
                                      <p:cBhvr>
                                        <p:cTn id="75"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76" dur="1000" fill="hold"/>
                                        <p:tgtEl>
                                          <p:spTgt spid="2">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dmin\Documents\20181012_194733_0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44000" cy="68579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2286000" y="2551837"/>
            <a:ext cx="4572000" cy="2031325"/>
          </a:xfrm>
          <a:prstGeom prst="rect">
            <a:avLst/>
          </a:prstGeom>
        </p:spPr>
        <p:txBody>
          <a:bodyPr>
            <a:spAutoFit/>
          </a:bodyPr>
          <a:lstStyle/>
          <a:p>
            <a:pPr algn="just"/>
            <a:r>
              <a:rPr lang="en-US" dirty="0" err="1">
                <a:solidFill>
                  <a:srgbClr val="FF0000"/>
                </a:solidFill>
                <a:latin typeface="Times New Roman" pitchFamily="18" charset="0"/>
                <a:cs typeface="Times New Roman" pitchFamily="18" charset="0"/>
              </a:rPr>
              <a:t>فَاسْتَبِقُوا</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الْخَيْرَاتِ</a:t>
            </a:r>
            <a:r>
              <a:rPr lang="en-US" dirty="0">
                <a:solidFill>
                  <a:srgbClr val="FF0000"/>
                </a:solidFill>
                <a:latin typeface="Times New Roman" pitchFamily="18" charset="0"/>
                <a:cs typeface="Times New Roman" pitchFamily="18" charset="0"/>
              </a:rPr>
              <a:t> ۚ </a:t>
            </a:r>
            <a:endParaRPr lang="id-ID" dirty="0" smtClean="0">
              <a:solidFill>
                <a:srgbClr val="FF0000"/>
              </a:solidFill>
              <a:latin typeface="Times New Roman" pitchFamily="18" charset="0"/>
              <a:cs typeface="Times New Roman" pitchFamily="18" charset="0"/>
            </a:endParaRPr>
          </a:p>
          <a:p>
            <a:pPr algn="just"/>
            <a:endParaRPr lang="id-ID" dirty="0">
              <a:solidFill>
                <a:srgbClr val="FF0000"/>
              </a:solidFill>
              <a:latin typeface="Times New Roman" pitchFamily="18" charset="0"/>
              <a:cs typeface="Times New Roman" pitchFamily="18" charset="0"/>
            </a:endParaRPr>
          </a:p>
          <a:p>
            <a:pPr algn="just"/>
            <a:r>
              <a:rPr lang="en-US" dirty="0">
                <a:solidFill>
                  <a:srgbClr val="FF0000"/>
                </a:solidFill>
                <a:latin typeface="Times New Roman" pitchFamily="18" charset="0"/>
                <a:cs typeface="Times New Roman" pitchFamily="18" charset="0"/>
              </a:rPr>
              <a:t> </a:t>
            </a:r>
            <a:endParaRPr lang="id-ID" dirty="0">
              <a:solidFill>
                <a:srgbClr val="FF0000"/>
              </a:solidFill>
              <a:latin typeface="Times New Roman" pitchFamily="18" charset="0"/>
              <a:cs typeface="Times New Roman" pitchFamily="18" charset="0"/>
            </a:endParaRPr>
          </a:p>
          <a:p>
            <a:pPr algn="just"/>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Maka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berlomba-lombalah</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dalam</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membuat</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kebaikan</a:t>
            </a:r>
            <a:r>
              <a:rPr lang="en-US" dirty="0">
                <a:solidFill>
                  <a:srgbClr val="FF0000"/>
                </a:solidFill>
                <a:latin typeface="Times New Roman" pitchFamily="18" charset="0"/>
                <a:cs typeface="Times New Roman" pitchFamily="18" charset="0"/>
              </a:rPr>
              <a:t>...</a:t>
            </a:r>
            <a:endParaRPr lang="id-ID" dirty="0">
              <a:solidFill>
                <a:srgbClr val="FF0000"/>
              </a:solidFill>
              <a:latin typeface="Times New Roman" pitchFamily="18" charset="0"/>
              <a:cs typeface="Times New Roman" pitchFamily="18" charset="0"/>
            </a:endParaRPr>
          </a:p>
          <a:p>
            <a:pPr algn="just"/>
            <a:r>
              <a:rPr lang="en-US" dirty="0">
                <a:solidFill>
                  <a:srgbClr val="FF0000"/>
                </a:solidFill>
                <a:latin typeface="Times New Roman" pitchFamily="18" charset="0"/>
                <a:cs typeface="Times New Roman" pitchFamily="18" charset="0"/>
              </a:rPr>
              <a:t> </a:t>
            </a:r>
            <a:endParaRPr lang="id-ID" dirty="0">
              <a:solidFill>
                <a:srgbClr val="FF0000"/>
              </a:solidFill>
              <a:latin typeface="Times New Roman" pitchFamily="18" charset="0"/>
              <a:cs typeface="Times New Roman" pitchFamily="18" charset="0"/>
            </a:endParaRPr>
          </a:p>
          <a:p>
            <a:pPr algn="just"/>
            <a:r>
              <a:rPr lang="en-US" dirty="0">
                <a:solidFill>
                  <a:srgbClr val="FF0000"/>
                </a:solidFill>
                <a:latin typeface="Times New Roman" pitchFamily="18" charset="0"/>
                <a:cs typeface="Times New Roman" pitchFamily="18" charset="0"/>
              </a:rPr>
              <a:t>-</a:t>
            </a:r>
            <a:r>
              <a:rPr lang="en-US" dirty="0" err="1">
                <a:solidFill>
                  <a:srgbClr val="FF0000"/>
                </a:solidFill>
                <a:latin typeface="Times New Roman" pitchFamily="18" charset="0"/>
                <a:cs typeface="Times New Roman" pitchFamily="18" charset="0"/>
              </a:rPr>
              <a:t>Surat</a:t>
            </a:r>
            <a:r>
              <a:rPr lang="en-US" dirty="0">
                <a:solidFill>
                  <a:srgbClr val="FF0000"/>
                </a:solidFill>
                <a:latin typeface="Times New Roman" pitchFamily="18" charset="0"/>
                <a:cs typeface="Times New Roman" pitchFamily="18" charset="0"/>
              </a:rPr>
              <a:t> Al-</a:t>
            </a:r>
            <a:r>
              <a:rPr lang="en-US" dirty="0" err="1">
                <a:solidFill>
                  <a:srgbClr val="FF0000"/>
                </a:solidFill>
                <a:latin typeface="Times New Roman" pitchFamily="18" charset="0"/>
                <a:cs typeface="Times New Roman" pitchFamily="18" charset="0"/>
              </a:rPr>
              <a:t>Baqarah</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Ayat</a:t>
            </a:r>
            <a:r>
              <a:rPr lang="en-US" dirty="0">
                <a:solidFill>
                  <a:srgbClr val="FF0000"/>
                </a:solidFill>
                <a:latin typeface="Times New Roman" pitchFamily="18" charset="0"/>
                <a:cs typeface="Times New Roman" pitchFamily="18" charset="0"/>
              </a:rPr>
              <a:t> 148</a:t>
            </a:r>
            <a:endParaRPr lang="id-ID" dirty="0">
              <a:solidFill>
                <a:srgbClr val="FF0000"/>
              </a:solidFill>
              <a:latin typeface="Times New Roman" pitchFamily="18" charset="0"/>
              <a:cs typeface="Times New Roman" pitchFamily="18" charset="0"/>
            </a:endParaRPr>
          </a:p>
        </p:txBody>
      </p:sp>
      <p:sp>
        <p:nvSpPr>
          <p:cNvPr id="3" name="TextBox 2"/>
          <p:cNvSpPr txBox="1"/>
          <p:nvPr/>
        </p:nvSpPr>
        <p:spPr>
          <a:xfrm>
            <a:off x="2123728" y="908720"/>
            <a:ext cx="4392488" cy="369332"/>
          </a:xfrm>
          <a:prstGeom prst="rect">
            <a:avLst/>
          </a:prstGeom>
          <a:noFill/>
        </p:spPr>
        <p:txBody>
          <a:bodyPr wrap="square" rtlCol="0">
            <a:spAutoFit/>
          </a:bodyPr>
          <a:lstStyle/>
          <a:p>
            <a:pPr algn="ctr"/>
            <a:r>
              <a:rPr lang="id-ID" b="1" dirty="0" smtClean="0"/>
              <a:t>Dalil 6</a:t>
            </a:r>
            <a:endParaRPr lang="id-ID" b="1" dirty="0"/>
          </a:p>
        </p:txBody>
      </p:sp>
    </p:spTree>
    <p:extLst>
      <p:ext uri="{BB962C8B-B14F-4D97-AF65-F5344CB8AC3E}">
        <p14:creationId xmlns:p14="http://schemas.microsoft.com/office/powerpoint/2010/main" xmlns="" val="969620603"/>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587</Words>
  <Application>Microsoft Office PowerPoint</Application>
  <PresentationFormat>On-screen Show (4:3)</PresentationFormat>
  <Paragraphs>182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36</cp:revision>
  <dcterms:created xsi:type="dcterms:W3CDTF">2018-10-12T11:33:25Z</dcterms:created>
  <dcterms:modified xsi:type="dcterms:W3CDTF">2018-10-12T15:07:17Z</dcterms:modified>
</cp:coreProperties>
</file>