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1C6B7-16D4-407E-9A83-02C8D9A9A131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784D0-3C79-4477-89E5-CA7715E7C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59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56BC1-B8FA-4521-82F8-239FFF36CCE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0656BC1-B8FA-4521-82F8-239FFF36CCE3}" type="datetimeFigureOut">
              <a:rPr lang="en-US" smtClean="0"/>
              <a:t>10/31/2019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EC5B04-538F-4308-80CD-0C73613607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9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8064" y="5589240"/>
            <a:ext cx="3891559" cy="792088"/>
          </a:xfrm>
        </p:spPr>
        <p:txBody>
          <a:bodyPr>
            <a:noAutofit/>
          </a:bodyPr>
          <a:lstStyle/>
          <a:p>
            <a:pPr algn="ctr"/>
            <a:br>
              <a:rPr lang="en-US" b="1" dirty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en-US" b="1" dirty="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en-US" b="1" dirty="0">
                <a:solidFill>
                  <a:srgbClr val="FFC0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b="1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Lalu</a:t>
            </a:r>
            <a:r>
              <a:rPr lang="en-US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 Abdul </a:t>
            </a:r>
            <a:r>
              <a:rPr lang="en-US" b="1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Mukmin</a:t>
            </a:r>
            <a:r>
              <a:rPr lang="en-US" b="1" dirty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M.Pdi</a:t>
            </a:r>
            <a:br>
              <a:rPr lang="en-US" b="1" dirty="0">
                <a:solidFill>
                  <a:schemeClr val="bg2"/>
                </a:solidFill>
                <a:latin typeface="Cambria Math" pitchFamily="18" charset="0"/>
                <a:ea typeface="Cambria Math" pitchFamily="18" charset="0"/>
              </a:rPr>
            </a:br>
            <a:br>
              <a:rPr lang="en-US" b="1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</a:br>
            <a:endParaRPr lang="en-US" b="1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half" idx="2"/>
          </p:nvPr>
        </p:nvSpPr>
        <p:spPr>
          <a:xfrm>
            <a:off x="627762" y="4509120"/>
            <a:ext cx="4108563" cy="1944216"/>
          </a:xfrm>
        </p:spPr>
        <p:txBody>
          <a:bodyPr>
            <a:normAutofit/>
          </a:bodyPr>
          <a:lstStyle/>
          <a:p>
            <a:pPr algn="ctr"/>
            <a:endParaRPr lang="en-US" sz="1600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«««««»»»»»»</a:t>
            </a:r>
          </a:p>
          <a:p>
            <a:pPr algn="ctr"/>
            <a:r>
              <a:rPr lang="en-US" sz="16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Jum’at</a:t>
            </a:r>
            <a:r>
              <a:rPr lang="en-US" sz="16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, 01 November 2019, </a:t>
            </a:r>
            <a:r>
              <a:rPr lang="en-US" sz="16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Ba’da</a:t>
            </a:r>
            <a:r>
              <a:rPr lang="en-US" sz="16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Shubuh</a:t>
            </a:r>
            <a:endParaRPr lang="en-US" sz="16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Masjid Al </a:t>
            </a:r>
            <a:r>
              <a:rPr lang="en-US" sz="1600" dirty="0" err="1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Falah</a:t>
            </a:r>
            <a:r>
              <a:rPr lang="en-US" sz="16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Taman Bona Indah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«««««»»»»»»</a:t>
            </a:r>
          </a:p>
          <a:p>
            <a:pPr algn="ctr"/>
            <a:endParaRPr lang="en-US" sz="1600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124744"/>
            <a:ext cx="5364088" cy="132343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endParaRPr lang="en-US" sz="800" b="1" spc="50" dirty="0">
              <a:solidFill>
                <a:srgbClr val="FFFF00"/>
              </a:solidFill>
              <a:latin typeface="Algerian" pitchFamily="82" charset="0"/>
              <a:ea typeface="Cambria Math" pitchFamily="18" charset="0"/>
              <a:cs typeface="+mj-cs"/>
            </a:endParaRPr>
          </a:p>
          <a:p>
            <a:pPr algn="ctr"/>
            <a:r>
              <a:rPr lang="en-US" sz="3600" b="1" spc="50" dirty="0" err="1">
                <a:solidFill>
                  <a:schemeClr val="accent2">
                    <a:lumMod val="50000"/>
                  </a:schemeClr>
                </a:solidFill>
                <a:latin typeface="Algerian" pitchFamily="82" charset="0"/>
                <a:ea typeface="Cambria Math" pitchFamily="18" charset="0"/>
                <a:cs typeface="+mj-cs"/>
              </a:rPr>
              <a:t>hukum</a:t>
            </a:r>
            <a:r>
              <a:rPr lang="en-US" sz="3600" b="1" spc="50" dirty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  <a:ea typeface="Cambria Math" pitchFamily="18" charset="0"/>
                <a:cs typeface="+mj-cs"/>
              </a:rPr>
              <a:t> </a:t>
            </a:r>
            <a:r>
              <a:rPr lang="en-US" sz="3600" b="1" spc="50" dirty="0" err="1">
                <a:solidFill>
                  <a:schemeClr val="accent2">
                    <a:lumMod val="50000"/>
                  </a:schemeClr>
                </a:solidFill>
                <a:latin typeface="Algerian" pitchFamily="82" charset="0"/>
                <a:ea typeface="Cambria Math" pitchFamily="18" charset="0"/>
                <a:cs typeface="+mj-cs"/>
              </a:rPr>
              <a:t>hewan</a:t>
            </a:r>
            <a:r>
              <a:rPr lang="en-US" sz="3600" b="1" spc="50" dirty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  <a:ea typeface="Cambria Math" pitchFamily="18" charset="0"/>
                <a:cs typeface="+mj-cs"/>
              </a:rPr>
              <a:t> </a:t>
            </a:r>
            <a:r>
              <a:rPr lang="en-US" sz="3600" b="1" spc="50" dirty="0" err="1">
                <a:solidFill>
                  <a:schemeClr val="accent2">
                    <a:lumMod val="50000"/>
                  </a:schemeClr>
                </a:solidFill>
                <a:latin typeface="Algerian" pitchFamily="82" charset="0"/>
                <a:ea typeface="Cambria Math" pitchFamily="18" charset="0"/>
                <a:cs typeface="+mj-cs"/>
              </a:rPr>
              <a:t>buruan</a:t>
            </a:r>
            <a:r>
              <a:rPr lang="en-US" sz="3600" b="1" spc="50" dirty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  <a:ea typeface="Cambria Math" pitchFamily="18" charset="0"/>
                <a:cs typeface="+mj-cs"/>
              </a:rPr>
              <a:t> &amp; </a:t>
            </a:r>
            <a:r>
              <a:rPr lang="en-US" sz="3600" b="1" spc="50" dirty="0" err="1">
                <a:solidFill>
                  <a:schemeClr val="accent2">
                    <a:lumMod val="50000"/>
                  </a:schemeClr>
                </a:solidFill>
                <a:latin typeface="Algerian" pitchFamily="82" charset="0"/>
                <a:ea typeface="Cambria Math" pitchFamily="18" charset="0"/>
                <a:cs typeface="+mj-cs"/>
              </a:rPr>
              <a:t>sembelihan</a:t>
            </a:r>
            <a:endParaRPr lang="en-US" sz="2800" b="1" dirty="0">
              <a:solidFill>
                <a:srgbClr val="00B050"/>
              </a:solidFill>
              <a:latin typeface="Bradley Hand ITC" pitchFamily="66" charset="0"/>
            </a:endParaRPr>
          </a:p>
        </p:txBody>
      </p:sp>
      <p:pic>
        <p:nvPicPr>
          <p:cNvPr id="11" name="Picture Placeholder 10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8" b="7538"/>
          <a:stretch>
            <a:fillRect/>
          </a:stretch>
        </p:blipFill>
        <p:spPr>
          <a:xfrm>
            <a:off x="5436096" y="615950"/>
            <a:ext cx="3384054" cy="5045075"/>
          </a:xfrm>
        </p:spPr>
      </p:pic>
      <p:sp>
        <p:nvSpPr>
          <p:cNvPr id="4" name="Rectangle 3"/>
          <p:cNvSpPr/>
          <p:nvPr/>
        </p:nvSpPr>
        <p:spPr>
          <a:xfrm>
            <a:off x="1526920" y="260648"/>
            <a:ext cx="231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50" dirty="0" err="1">
                <a:latin typeface="Algerian" pitchFamily="82" charset="0"/>
                <a:ea typeface="Cambria Math" pitchFamily="18" charset="0"/>
              </a:rPr>
              <a:t>Kajian</a:t>
            </a:r>
            <a:r>
              <a:rPr lang="en-US" b="1" spc="50" dirty="0">
                <a:latin typeface="Algerian" pitchFamily="82" charset="0"/>
                <a:ea typeface="Cambria Math" pitchFamily="18" charset="0"/>
              </a:rPr>
              <a:t> </a:t>
            </a:r>
            <a:r>
              <a:rPr lang="en-US" b="1" spc="50" dirty="0" err="1">
                <a:latin typeface="Algerian" pitchFamily="82" charset="0"/>
                <a:ea typeface="Cambria Math" pitchFamily="18" charset="0"/>
              </a:rPr>
              <a:t>Ilmu</a:t>
            </a:r>
            <a:r>
              <a:rPr lang="en-US" b="1" spc="50" dirty="0">
                <a:latin typeface="Algerian" pitchFamily="82" charset="0"/>
                <a:ea typeface="Cambria Math" pitchFamily="18" charset="0"/>
              </a:rPr>
              <a:t> </a:t>
            </a:r>
            <a:r>
              <a:rPr lang="en-US" b="1" spc="50" dirty="0" err="1">
                <a:latin typeface="Algerian" pitchFamily="82" charset="0"/>
                <a:ea typeface="Cambria Math" pitchFamily="18" charset="0"/>
              </a:rPr>
              <a:t>Fiqih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1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136904" cy="4896544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terbagi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3,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halal </a:t>
            </a:r>
            <a:r>
              <a:rPr lang="en-US" sz="2400" dirty="0" err="1">
                <a:solidFill>
                  <a:schemeClr val="tx1"/>
                </a:solidFill>
              </a:rPr>
              <a:t>dimakan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disembelih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menjadi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bangkai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tiada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perbedaan</a:t>
            </a:r>
            <a:r>
              <a:rPr lang="en-US" sz="2400" dirty="0">
                <a:solidFill>
                  <a:schemeClr val="tx1"/>
                </a:solidFill>
              </a:rPr>
              <a:t>).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yang halal </a:t>
            </a:r>
            <a:r>
              <a:rPr lang="en-US" sz="2400" dirty="0" err="1">
                <a:solidFill>
                  <a:schemeClr val="tx1"/>
                </a:solidFill>
              </a:rPr>
              <a:t>dimakan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tetapi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prosesnya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disembelih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syara</a:t>
            </a:r>
            <a:r>
              <a:rPr lang="en-US" sz="2400" dirty="0">
                <a:solidFill>
                  <a:schemeClr val="tx1"/>
                </a:solidFill>
              </a:rPr>
              <a:t>’.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yang halal </a:t>
            </a:r>
            <a:r>
              <a:rPr lang="en-US" sz="2400" dirty="0" err="1">
                <a:solidFill>
                  <a:schemeClr val="tx1"/>
                </a:solidFill>
              </a:rPr>
              <a:t>dimakan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walaupun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keadaannya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bangkai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Clr>
                <a:schemeClr val="tx1"/>
              </a:buClr>
              <a:buSzPct val="90000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Pengecualian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jika</a:t>
            </a:r>
            <a:r>
              <a:rPr lang="en-US" sz="2400" dirty="0">
                <a:solidFill>
                  <a:schemeClr val="tx1"/>
                </a:solidFill>
              </a:rPr>
              <a:t> orang yang </a:t>
            </a:r>
            <a:r>
              <a:rPr lang="en-US" sz="2400" dirty="0" err="1">
                <a:solidFill>
                  <a:schemeClr val="tx1"/>
                </a:solidFill>
              </a:rPr>
              <a:t>tengah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terpaksa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boleh</a:t>
            </a:r>
            <a:r>
              <a:rPr lang="en-US" sz="2400" dirty="0">
                <a:solidFill>
                  <a:schemeClr val="tx1"/>
                </a:solidFill>
              </a:rPr>
              <a:t> (halal </a:t>
            </a:r>
            <a:r>
              <a:rPr lang="en-US" sz="2400" dirty="0" err="1">
                <a:solidFill>
                  <a:schemeClr val="tx1"/>
                </a:solidFill>
              </a:rPr>
              <a:t>memakannya</a:t>
            </a:r>
            <a:r>
              <a:rPr lang="en-US" sz="2400" dirty="0">
                <a:solidFill>
                  <a:schemeClr val="tx1"/>
                </a:solidFill>
              </a:rPr>
              <a:t>), </a:t>
            </a:r>
            <a:r>
              <a:rPr lang="en-US" sz="2400" dirty="0" err="1">
                <a:solidFill>
                  <a:schemeClr val="tx1"/>
                </a:solidFill>
              </a:rPr>
              <a:t>yakni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karena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mengkhawatirkan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dirinya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binasa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akibat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makanan</a:t>
            </a:r>
            <a:r>
              <a:rPr lang="en-US" sz="2400" dirty="0">
                <a:solidFill>
                  <a:schemeClr val="tx1"/>
                </a:solidFill>
              </a:rPr>
              <a:t> di </a:t>
            </a:r>
            <a:r>
              <a:rPr lang="en-US" sz="2400" dirty="0" err="1">
                <a:solidFill>
                  <a:schemeClr val="tx1"/>
                </a:solidFill>
              </a:rPr>
              <a:t>musim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kelaparan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misalnya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dikhawatirkan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mati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sakit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berbahaya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tiada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makanan</a:t>
            </a:r>
            <a:r>
              <a:rPr lang="en-US" sz="2400" dirty="0">
                <a:solidFill>
                  <a:schemeClr val="tx1"/>
                </a:solidFill>
              </a:rPr>
              <a:t> yang halal.</a:t>
            </a:r>
          </a:p>
        </p:txBody>
      </p:sp>
    </p:spTree>
    <p:extLst>
      <p:ext uri="{BB962C8B-B14F-4D97-AF65-F5344CB8AC3E}">
        <p14:creationId xmlns:p14="http://schemas.microsoft.com/office/powerpoint/2010/main" val="160669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Hukum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hewan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buruan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sembelihan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3"/>
            <a:ext cx="8136904" cy="3816424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Kata </a:t>
            </a:r>
            <a:r>
              <a:rPr lang="en-US" sz="2400" dirty="0" err="1">
                <a:solidFill>
                  <a:schemeClr val="tx1"/>
                </a:solidFill>
              </a:rPr>
              <a:t>shaid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mbria"/>
              </a:rPr>
              <a:t>⟶ </a:t>
            </a:r>
            <a:r>
              <a:rPr lang="en-US" sz="2400" dirty="0" err="1">
                <a:solidFill>
                  <a:schemeClr val="tx1"/>
                </a:solidFill>
                <a:latin typeface="Cambria"/>
              </a:rPr>
              <a:t>mashiid</a:t>
            </a:r>
            <a:r>
              <a:rPr lang="en-US" sz="2400" dirty="0">
                <a:solidFill>
                  <a:schemeClr val="tx1"/>
                </a:solidFill>
                <a:latin typeface="Cambria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mbria"/>
              </a:rPr>
              <a:t>berarti</a:t>
            </a:r>
            <a:r>
              <a:rPr lang="en-US" sz="2400" dirty="0">
                <a:solidFill>
                  <a:schemeClr val="tx1"/>
                </a:solidFill>
                <a:latin typeface="Cambria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Cambria"/>
              </a:rPr>
              <a:t>hewan</a:t>
            </a:r>
            <a:r>
              <a:rPr lang="en-US" sz="2400" dirty="0">
                <a:solidFill>
                  <a:schemeClr val="tx1"/>
                </a:solidFill>
                <a:latin typeface="Cambria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Cambria"/>
              </a:rPr>
              <a:t>diburu</a:t>
            </a:r>
            <a:endParaRPr lang="en-US" sz="2400" dirty="0">
              <a:solidFill>
                <a:schemeClr val="tx1"/>
              </a:solidFill>
              <a:latin typeface="Cambria"/>
            </a:endParaRP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 kata </a:t>
            </a:r>
            <a:r>
              <a:rPr lang="en-US" sz="2400" dirty="0" err="1">
                <a:solidFill>
                  <a:schemeClr val="tx1"/>
                </a:solidFill>
              </a:rPr>
              <a:t>dzakaat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menurut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bahasa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penyembelihan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menghalalkan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memakan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daging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disembelih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Sedangkan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menurut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istilah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syara</a:t>
            </a:r>
            <a:r>
              <a:rPr lang="en-US" sz="2400" dirty="0">
                <a:solidFill>
                  <a:schemeClr val="tx1"/>
                </a:solidFill>
              </a:rPr>
              <a:t>’ </a:t>
            </a:r>
            <a:r>
              <a:rPr lang="en-US" sz="2400" dirty="0" err="1">
                <a:solidFill>
                  <a:schemeClr val="tx1"/>
                </a:solidFill>
              </a:rPr>
              <a:t>ialah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menghilangkan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kepanasan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pengarai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480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136904" cy="5328592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Segala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darat</a:t>
            </a:r>
            <a:r>
              <a:rPr lang="en-US" sz="2400" dirty="0">
                <a:solidFill>
                  <a:schemeClr val="tx1"/>
                </a:solidFill>
              </a:rPr>
              <a:t> yang halal </a:t>
            </a:r>
            <a:r>
              <a:rPr lang="en-US" sz="2400" dirty="0" err="1">
                <a:solidFill>
                  <a:schemeClr val="tx1"/>
                </a:solidFill>
              </a:rPr>
              <a:t>dimakan</a:t>
            </a:r>
            <a:r>
              <a:rPr lang="en-US" sz="2400" dirty="0">
                <a:solidFill>
                  <a:schemeClr val="tx1"/>
                </a:solidFill>
              </a:rPr>
              <a:t> (yang halal di </a:t>
            </a:r>
            <a:r>
              <a:rPr lang="en-US" sz="2400" dirty="0" err="1">
                <a:solidFill>
                  <a:schemeClr val="tx1"/>
                </a:solidFill>
              </a:rPr>
              <a:t>makan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ketentuan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syari’at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islam</a:t>
            </a:r>
            <a:r>
              <a:rPr lang="en-US" sz="2400" dirty="0">
                <a:solidFill>
                  <a:schemeClr val="tx1"/>
                </a:solidFill>
              </a:rPr>
              <a:t>), </a:t>
            </a:r>
            <a:r>
              <a:rPr lang="en-US" sz="2400" dirty="0" err="1">
                <a:solidFill>
                  <a:schemeClr val="tx1"/>
                </a:solidFill>
              </a:rPr>
              <a:t>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membunuhnya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disembelih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bagian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tenggorokan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leher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atas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urat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pangkal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urat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nadi</a:t>
            </a:r>
            <a:r>
              <a:rPr lang="en-US" sz="2400" dirty="0">
                <a:solidFill>
                  <a:schemeClr val="tx1"/>
                </a:solidFill>
              </a:rPr>
              <a:t>) di </a:t>
            </a:r>
            <a:r>
              <a:rPr lang="en-US" sz="2400" dirty="0" err="1">
                <a:solidFill>
                  <a:schemeClr val="tx1"/>
                </a:solidFill>
              </a:rPr>
              <a:t>leher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bagian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bawah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Membunuh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tanpa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disembelih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disembelih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tapi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selain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nama</a:t>
            </a:r>
            <a:r>
              <a:rPr lang="en-US" sz="2400" dirty="0">
                <a:solidFill>
                  <a:schemeClr val="tx1"/>
                </a:solidFill>
              </a:rPr>
              <a:t> Allah,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daging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demikian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hukumnya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suci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haram di </a:t>
            </a:r>
            <a:r>
              <a:rPr lang="en-US" sz="2400" dirty="0" err="1">
                <a:solidFill>
                  <a:schemeClr val="tx1"/>
                </a:solidFill>
              </a:rPr>
              <a:t>makan</a:t>
            </a:r>
            <a:r>
              <a:rPr lang="en-US" sz="2400" dirty="0">
                <a:solidFill>
                  <a:schemeClr val="tx1"/>
                </a:solidFill>
              </a:rPr>
              <a:t> (di </a:t>
            </a:r>
            <a:r>
              <a:rPr lang="en-US" sz="2400" dirty="0" err="1">
                <a:solidFill>
                  <a:schemeClr val="tx1"/>
                </a:solidFill>
              </a:rPr>
              <a:t>hukumi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bangkai</a:t>
            </a:r>
            <a:r>
              <a:rPr lang="en-US" sz="2400" dirty="0">
                <a:solidFill>
                  <a:schemeClr val="tx1"/>
                </a:solidFill>
              </a:rPr>
              <a:t>).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hukumnya</a:t>
            </a:r>
            <a:r>
              <a:rPr lang="en-US" sz="2400" dirty="0">
                <a:solidFill>
                  <a:schemeClr val="tx1"/>
                </a:solidFill>
              </a:rPr>
              <a:t> halal </a:t>
            </a:r>
            <a:r>
              <a:rPr lang="en-US" sz="2400" dirty="0" err="1">
                <a:solidFill>
                  <a:schemeClr val="tx1"/>
                </a:solidFill>
              </a:rPr>
              <a:t>dimakan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dikuasai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dipegang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seperti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domba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menyerupai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liar, </a:t>
            </a:r>
            <a:r>
              <a:rPr lang="en-US" sz="2400" dirty="0" err="1">
                <a:solidFill>
                  <a:schemeClr val="tx1"/>
                </a:solidFill>
              </a:rPr>
              <a:t>unta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merota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ronta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berontak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menyembelihnya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melukainya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bagian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tubuh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saja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2363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136904" cy="5328592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Cara </a:t>
            </a:r>
            <a:r>
              <a:rPr lang="en-US" sz="2400" dirty="0" err="1">
                <a:solidFill>
                  <a:schemeClr val="tx1"/>
                </a:solidFill>
              </a:rPr>
              <a:t>menyembelih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sempurna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disunahkan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</a:t>
            </a:r>
            <a:r>
              <a:rPr lang="en-US" sz="2400" dirty="0">
                <a:solidFill>
                  <a:schemeClr val="tx1"/>
                </a:solidFill>
              </a:rPr>
              <a:t> 3,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Putusnya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kerongkongan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tempat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jalannya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nafas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Putusnya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tenggorokan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tempat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jalannya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makanan</a:t>
            </a:r>
            <a:r>
              <a:rPr lang="en-US" sz="2400" dirty="0">
                <a:solidFill>
                  <a:schemeClr val="tx1"/>
                </a:solidFill>
              </a:rPr>
              <a:t>). </a:t>
            </a:r>
            <a:r>
              <a:rPr lang="en-US" sz="2400" dirty="0" err="1">
                <a:solidFill>
                  <a:schemeClr val="tx1"/>
                </a:solidFill>
              </a:rPr>
              <a:t>Tenggorokan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dibawah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kerongkongan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putusnya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dituturkan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harus</a:t>
            </a:r>
            <a:r>
              <a:rPr lang="en-US" sz="2400" b="1" dirty="0">
                <a:solidFill>
                  <a:schemeClr val="tx1"/>
                </a:solidFill>
              </a:rPr>
              <a:t> 1x. </a:t>
            </a:r>
            <a:r>
              <a:rPr lang="en-US" sz="2400" dirty="0" err="1">
                <a:solidFill>
                  <a:schemeClr val="tx1"/>
                </a:solidFill>
              </a:rPr>
              <a:t>Jika</a:t>
            </a:r>
            <a:r>
              <a:rPr lang="en-US" sz="2400" dirty="0">
                <a:solidFill>
                  <a:schemeClr val="tx1"/>
                </a:solidFill>
              </a:rPr>
              <a:t> 2x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hewanyang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disembelih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sah</a:t>
            </a:r>
            <a:r>
              <a:rPr lang="en-US" sz="2400" dirty="0">
                <a:solidFill>
                  <a:schemeClr val="tx1"/>
                </a:solidFill>
              </a:rPr>
              <a:t> (haram).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Putusnya</a:t>
            </a:r>
            <a:r>
              <a:rPr lang="en-US" sz="2400" dirty="0">
                <a:solidFill>
                  <a:schemeClr val="tx1"/>
                </a:solidFill>
              </a:rPr>
              <a:t> 2 </a:t>
            </a:r>
            <a:r>
              <a:rPr lang="en-US" sz="2400" dirty="0" err="1">
                <a:solidFill>
                  <a:schemeClr val="tx1"/>
                </a:solidFill>
              </a:rPr>
              <a:t>urat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nadi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lipatan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lipatan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leher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meliputi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kerongkongan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endParaRPr lang="en-US" sz="24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Penyembelihan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dianggap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cukup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apabila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memenuhi</a:t>
            </a:r>
            <a:r>
              <a:rPr lang="en-US" sz="2400" dirty="0">
                <a:solidFill>
                  <a:schemeClr val="tx1"/>
                </a:solidFill>
              </a:rPr>
              <a:t> point 1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2 </a:t>
            </a:r>
            <a:r>
              <a:rPr lang="en-US" sz="2400" dirty="0" err="1">
                <a:solidFill>
                  <a:schemeClr val="tx1"/>
                </a:solidFill>
              </a:rPr>
              <a:t>saja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5311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136904" cy="5328592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Syarat</a:t>
            </a:r>
            <a:r>
              <a:rPr lang="en-US" sz="2400" dirty="0">
                <a:solidFill>
                  <a:schemeClr val="tx1"/>
                </a:solidFill>
              </a:rPr>
              <a:t> orang yang </a:t>
            </a:r>
            <a:r>
              <a:rPr lang="en-US" sz="2400" dirty="0" err="1">
                <a:solidFill>
                  <a:schemeClr val="tx1"/>
                </a:solidFill>
              </a:rPr>
              <a:t>menyembelih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menurut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ulama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Jumhur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lvl="1" algn="just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000" dirty="0" err="1">
                <a:solidFill>
                  <a:schemeClr val="tx1"/>
                </a:solidFill>
              </a:rPr>
              <a:t>Beragama</a:t>
            </a:r>
            <a:r>
              <a:rPr lang="en-US" sz="2000" dirty="0">
                <a:solidFill>
                  <a:schemeClr val="tx1"/>
                </a:solidFill>
              </a:rPr>
              <a:t> Islam </a:t>
            </a:r>
          </a:p>
          <a:p>
            <a:pPr lvl="1" algn="just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000" dirty="0" err="1">
                <a:solidFill>
                  <a:schemeClr val="tx1"/>
                </a:solidFill>
              </a:rPr>
              <a:t>Mukallaf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dewasa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sehat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pikiran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 algn="just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000" dirty="0" err="1">
                <a:solidFill>
                  <a:schemeClr val="tx1"/>
                </a:solidFill>
              </a:rPr>
              <a:t>Aktif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beribadah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meninggalkan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shalat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endParaRPr lang="en-US" sz="2400" dirty="0">
              <a:solidFill>
                <a:schemeClr val="tx1"/>
              </a:solidFill>
            </a:endParaRP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Niat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menyembelih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supaya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dagingnya</a:t>
            </a:r>
            <a:r>
              <a:rPr lang="en-US" sz="2400" dirty="0">
                <a:solidFill>
                  <a:schemeClr val="tx1"/>
                </a:solidFill>
              </a:rPr>
              <a:t> halal </a:t>
            </a:r>
            <a:r>
              <a:rPr lang="en-US" sz="2400" dirty="0" err="1">
                <a:solidFill>
                  <a:schemeClr val="tx1"/>
                </a:solidFill>
              </a:rPr>
              <a:t>dimakan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yakni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syaratnya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Lillahi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Ta’ala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asmaNya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Alat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khusus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melainkan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asalkan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tajam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pisau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dll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teraniaya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kesakitan</a:t>
            </a:r>
            <a:r>
              <a:rPr lang="en-US" sz="24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37453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136904" cy="5688632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Syarat</a:t>
            </a:r>
            <a:r>
              <a:rPr lang="en-US" sz="2400" dirty="0">
                <a:solidFill>
                  <a:schemeClr val="tx1"/>
                </a:solidFill>
              </a:rPr>
              <a:t> orang yang </a:t>
            </a:r>
            <a:r>
              <a:rPr lang="en-US" sz="2400" dirty="0" err="1">
                <a:solidFill>
                  <a:schemeClr val="tx1"/>
                </a:solidFill>
              </a:rPr>
              <a:t>menyembelih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menurut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ulama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Jumhur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lvl="1" algn="just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000" dirty="0" err="1">
                <a:solidFill>
                  <a:schemeClr val="tx1"/>
                </a:solidFill>
              </a:rPr>
              <a:t>Beragama</a:t>
            </a:r>
            <a:r>
              <a:rPr lang="en-US" sz="2000" dirty="0">
                <a:solidFill>
                  <a:schemeClr val="tx1"/>
                </a:solidFill>
              </a:rPr>
              <a:t> Islam </a:t>
            </a:r>
          </a:p>
          <a:p>
            <a:pPr lvl="1" algn="just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000" dirty="0" err="1">
                <a:solidFill>
                  <a:schemeClr val="tx1"/>
                </a:solidFill>
              </a:rPr>
              <a:t>Mukallaf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dewasa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sehat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pikiran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lvl="1" algn="just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000" dirty="0" err="1">
                <a:solidFill>
                  <a:schemeClr val="tx1"/>
                </a:solidFill>
              </a:rPr>
              <a:t>Aktif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beribadah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meninggalkan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shalat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Niat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menyembelih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supaya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dagingnya</a:t>
            </a:r>
            <a:r>
              <a:rPr lang="en-US" sz="2400" dirty="0">
                <a:solidFill>
                  <a:schemeClr val="tx1"/>
                </a:solidFill>
              </a:rPr>
              <a:t> halal </a:t>
            </a:r>
            <a:r>
              <a:rPr lang="en-US" sz="2400" dirty="0" err="1">
                <a:solidFill>
                  <a:schemeClr val="tx1"/>
                </a:solidFill>
              </a:rPr>
              <a:t>dimakan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yakni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syaratnya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Lillahi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Ta’ala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asmaNya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Alat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khusus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melainkan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asalkan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tajam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pisau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baja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besi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tembaga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dll</a:t>
            </a:r>
            <a:r>
              <a:rPr lang="en-US" sz="2400" dirty="0">
                <a:solidFill>
                  <a:schemeClr val="tx1"/>
                </a:solidFill>
              </a:rPr>
              <a:t>, (</a:t>
            </a:r>
            <a:r>
              <a:rPr lang="en-US" sz="2400" dirty="0" err="1">
                <a:solidFill>
                  <a:schemeClr val="tx1"/>
                </a:solidFill>
              </a:rPr>
              <a:t>kecuali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gigi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kuku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tulang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belulang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merasa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teraniaya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kesakitan</a:t>
            </a:r>
            <a:r>
              <a:rPr lang="en-US" sz="2400" dirty="0">
                <a:solidFill>
                  <a:schemeClr val="tx1"/>
                </a:solidFill>
              </a:rPr>
              <a:t>).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Memakan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buruan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hukumnya</a:t>
            </a:r>
            <a:r>
              <a:rPr lang="en-US" sz="2400" dirty="0">
                <a:solidFill>
                  <a:schemeClr val="tx1"/>
                </a:solidFill>
              </a:rPr>
              <a:t> halal (</a:t>
            </a:r>
            <a:r>
              <a:rPr lang="en-US" sz="2400" dirty="0" err="1">
                <a:solidFill>
                  <a:schemeClr val="tx1"/>
                </a:solidFill>
              </a:rPr>
              <a:t>boleh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hasil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penangkap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binatang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buas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terlatih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misalnya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harimau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kumbang</a:t>
            </a:r>
            <a:r>
              <a:rPr lang="en-US" sz="2400" dirty="0">
                <a:solidFill>
                  <a:schemeClr val="tx1"/>
                </a:solidFill>
              </a:rPr>
              <a:t>/ </a:t>
            </a:r>
            <a:r>
              <a:rPr lang="en-US" sz="2400" dirty="0" err="1">
                <a:solidFill>
                  <a:schemeClr val="tx1"/>
                </a:solidFill>
              </a:rPr>
              <a:t>macan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tutul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harimau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betina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dll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65951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136904" cy="5328592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Kata “</a:t>
            </a:r>
            <a:r>
              <a:rPr lang="en-US" sz="2400" dirty="0" err="1">
                <a:solidFill>
                  <a:schemeClr val="tx1"/>
                </a:solidFill>
              </a:rPr>
              <a:t>jaarihatun</a:t>
            </a:r>
            <a:r>
              <a:rPr lang="en-US" sz="2400" dirty="0">
                <a:solidFill>
                  <a:schemeClr val="tx1"/>
                </a:solidFill>
              </a:rPr>
              <a:t>” </a:t>
            </a:r>
            <a:r>
              <a:rPr lang="en-US" sz="2400" dirty="0" err="1">
                <a:solidFill>
                  <a:schemeClr val="tx1"/>
                </a:solidFill>
              </a:rPr>
              <a:t>berasal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jarhu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artinya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menangkap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membentur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Syarat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melatih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dipakai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berburu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</a:t>
            </a:r>
            <a:r>
              <a:rPr lang="en-US" sz="2400" dirty="0">
                <a:solidFill>
                  <a:schemeClr val="tx1"/>
                </a:solidFill>
              </a:rPr>
              <a:t> 4,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: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Hendaknya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dilatih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ketika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disuruh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pemiliknya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supaya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lari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ia</a:t>
            </a:r>
            <a:r>
              <a:rPr lang="en-US" sz="2400" dirty="0">
                <a:solidFill>
                  <a:schemeClr val="tx1"/>
                </a:solidFill>
              </a:rPr>
              <a:t> pun </a:t>
            </a:r>
            <a:r>
              <a:rPr lang="en-US" sz="2400" dirty="0" err="1">
                <a:solidFill>
                  <a:schemeClr val="tx1"/>
                </a:solidFill>
              </a:rPr>
              <a:t>segera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lari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Ketika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disuruh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berhenti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oleh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pemiliknya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ia</a:t>
            </a:r>
            <a:r>
              <a:rPr lang="en-US" sz="2400" dirty="0">
                <a:solidFill>
                  <a:schemeClr val="tx1"/>
                </a:solidFill>
              </a:rPr>
              <a:t> pun </a:t>
            </a:r>
            <a:r>
              <a:rPr lang="en-US" sz="2400" dirty="0" err="1">
                <a:solidFill>
                  <a:schemeClr val="tx1"/>
                </a:solidFill>
              </a:rPr>
              <a:t>berhenti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Ketika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menerkam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buruan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memakannya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sedikitpun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sz="2400" dirty="0" err="1">
                <a:solidFill>
                  <a:schemeClr val="tx1"/>
                </a:solidFill>
              </a:rPr>
              <a:t>Latihan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semacam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hendaknya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diulang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beberapa</a:t>
            </a:r>
            <a:r>
              <a:rPr lang="en-US" sz="2400" dirty="0">
                <a:solidFill>
                  <a:schemeClr val="tx1"/>
                </a:solidFill>
              </a:rPr>
              <a:t> kali </a:t>
            </a:r>
            <a:r>
              <a:rPr lang="en-US" sz="2400" dirty="0" err="1">
                <a:solidFill>
                  <a:schemeClr val="tx1"/>
                </a:solidFill>
              </a:rPr>
              <a:t>atas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buruan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diperkirakan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mengira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bahwa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dilatih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r>
              <a:rPr lang="en-US" sz="2400" dirty="0" err="1">
                <a:solidFill>
                  <a:schemeClr val="tx1"/>
                </a:solidFill>
              </a:rPr>
              <a:t>nya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kembali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ulangan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bilangan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bahkan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tempat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kembali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padanya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bagi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ahli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cermat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perangai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pemburu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Clr>
                <a:schemeClr val="tx1"/>
              </a:buClr>
              <a:buSzPct val="90000"/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93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136904" cy="5328592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Ketika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sudah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terlatih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berburu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dilepaskan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sambil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menyebut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asma</a:t>
            </a:r>
            <a:r>
              <a:rPr lang="en-US" sz="2400" dirty="0">
                <a:solidFill>
                  <a:schemeClr val="tx1"/>
                </a:solidFill>
              </a:rPr>
              <a:t> Allah (</a:t>
            </a:r>
            <a:r>
              <a:rPr lang="en-US" sz="2400" dirty="0" err="1">
                <a:solidFill>
                  <a:schemeClr val="tx1"/>
                </a:solidFill>
              </a:rPr>
              <a:t>Bismillah</a:t>
            </a:r>
            <a:r>
              <a:rPr lang="en-US" sz="2400" dirty="0">
                <a:solidFill>
                  <a:schemeClr val="tx1"/>
                </a:solidFill>
              </a:rPr>
              <a:t>), </a:t>
            </a:r>
            <a:r>
              <a:rPr lang="en-US" sz="2400" dirty="0" err="1">
                <a:solidFill>
                  <a:schemeClr val="tx1"/>
                </a:solidFill>
              </a:rPr>
              <a:t>jika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buruan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tertangkap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wajib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disembelih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tapi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jika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tewas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terkaman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binatang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disuruh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berburu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dinyatakan</a:t>
            </a:r>
            <a:r>
              <a:rPr lang="en-US" sz="2400" dirty="0">
                <a:solidFill>
                  <a:schemeClr val="tx1"/>
                </a:solidFill>
              </a:rPr>
              <a:t> halal (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diragukan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lagi</a:t>
            </a:r>
            <a:r>
              <a:rPr lang="en-US" sz="2400" dirty="0">
                <a:solidFill>
                  <a:schemeClr val="tx1"/>
                </a:solidFill>
              </a:rPr>
              <a:t>).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Namun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kalau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4 </a:t>
            </a:r>
            <a:r>
              <a:rPr lang="en-US" sz="2400" dirty="0" err="1">
                <a:solidFill>
                  <a:schemeClr val="tx1"/>
                </a:solidFill>
              </a:rPr>
              <a:t>syarat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diatas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terpenuhi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satunya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maka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buruan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hasil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terkaman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tidak</a:t>
            </a:r>
            <a:r>
              <a:rPr lang="en-US" sz="2400" dirty="0">
                <a:solidFill>
                  <a:schemeClr val="tx1"/>
                </a:solidFill>
              </a:rPr>
              <a:t> halal, </a:t>
            </a:r>
            <a:r>
              <a:rPr lang="en-US" sz="2400" dirty="0" err="1">
                <a:solidFill>
                  <a:schemeClr val="tx1"/>
                </a:solidFill>
              </a:rPr>
              <a:t>kecuali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yang di </a:t>
            </a:r>
            <a:r>
              <a:rPr lang="en-US" sz="2400" dirty="0" err="1">
                <a:solidFill>
                  <a:schemeClr val="tx1"/>
                </a:solidFill>
              </a:rPr>
              <a:t>terkam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lalu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disembelih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barulah</a:t>
            </a:r>
            <a:r>
              <a:rPr lang="en-US" sz="2400" dirty="0">
                <a:solidFill>
                  <a:schemeClr val="tx1"/>
                </a:solidFill>
              </a:rPr>
              <a:t> halal.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Anggota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saja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terputus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seekor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hidup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adalah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dinyatakan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bangkai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kecuali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rambut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terpotong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yang halal </a:t>
            </a:r>
            <a:r>
              <a:rPr lang="en-US" sz="2400" dirty="0" err="1">
                <a:solidFill>
                  <a:schemeClr val="tx1"/>
                </a:solidFill>
              </a:rPr>
              <a:t>dimakan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kecuali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beberapa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bulu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bisa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dimanfaatkan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misalnya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dibuat</a:t>
            </a:r>
            <a:r>
              <a:rPr lang="en-US" sz="2400" dirty="0">
                <a:solidFill>
                  <a:schemeClr val="tx1"/>
                </a:solidFill>
              </a:rPr>
              <a:t> alas, </a:t>
            </a:r>
            <a:r>
              <a:rPr lang="en-US" sz="2400" dirty="0" err="1">
                <a:solidFill>
                  <a:schemeClr val="tx1"/>
                </a:solidFill>
              </a:rPr>
              <a:t>kain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pakaian</a:t>
            </a:r>
            <a:r>
              <a:rPr lang="en-US" sz="2400" dirty="0">
                <a:solidFill>
                  <a:schemeClr val="tx1"/>
                </a:solidFill>
              </a:rPr>
              <a:t>, bola </a:t>
            </a:r>
            <a:r>
              <a:rPr lang="en-US" sz="2400" dirty="0" err="1">
                <a:solidFill>
                  <a:schemeClr val="tx1"/>
                </a:solidFill>
              </a:rPr>
              <a:t>bulutangkis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dll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02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136904" cy="4896544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Ada 2 </a:t>
            </a:r>
            <a:r>
              <a:rPr lang="en-US" sz="2400" dirty="0" err="1">
                <a:solidFill>
                  <a:schemeClr val="tx1"/>
                </a:solidFill>
              </a:rPr>
              <a:t>macam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bangkai</a:t>
            </a:r>
            <a:r>
              <a:rPr lang="en-US" sz="2400" dirty="0">
                <a:solidFill>
                  <a:schemeClr val="tx1"/>
                </a:solidFill>
              </a:rPr>
              <a:t> yang halal </a:t>
            </a:r>
            <a:r>
              <a:rPr lang="en-US" sz="2400" dirty="0" err="1">
                <a:solidFill>
                  <a:schemeClr val="tx1"/>
                </a:solidFill>
              </a:rPr>
              <a:t>dimakan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belalang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>
                <a:solidFill>
                  <a:schemeClr val="tx1"/>
                </a:solidFill>
              </a:rPr>
              <a:t>Ada 2 </a:t>
            </a:r>
            <a:r>
              <a:rPr lang="en-US" sz="2400" dirty="0" err="1">
                <a:solidFill>
                  <a:schemeClr val="tx1"/>
                </a:solidFill>
              </a:rPr>
              <a:t>macam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darah</a:t>
            </a:r>
            <a:r>
              <a:rPr lang="en-US" sz="2400" dirty="0">
                <a:solidFill>
                  <a:schemeClr val="tx1"/>
                </a:solidFill>
              </a:rPr>
              <a:t> yang halal </a:t>
            </a:r>
            <a:r>
              <a:rPr lang="en-US" sz="2400" dirty="0" err="1">
                <a:solidFill>
                  <a:schemeClr val="tx1"/>
                </a:solidFill>
              </a:rPr>
              <a:t>dimakan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yaitu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hati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limpa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buas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bertaring</a:t>
            </a:r>
            <a:r>
              <a:rPr lang="en-US" sz="2400" dirty="0">
                <a:solidFill>
                  <a:schemeClr val="tx1"/>
                </a:solidFill>
              </a:rPr>
              <a:t> (</a:t>
            </a:r>
            <a:r>
              <a:rPr lang="en-US" sz="2400" dirty="0" err="1">
                <a:solidFill>
                  <a:schemeClr val="tx1"/>
                </a:solidFill>
              </a:rPr>
              <a:t>gigi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taring</a:t>
            </a:r>
            <a:r>
              <a:rPr lang="en-US" sz="2400" dirty="0">
                <a:solidFill>
                  <a:schemeClr val="tx1"/>
                </a:solidFill>
              </a:rPr>
              <a:t>) </a:t>
            </a:r>
            <a:r>
              <a:rPr lang="en-US" sz="2400" dirty="0" err="1">
                <a:solidFill>
                  <a:schemeClr val="tx1"/>
                </a:solidFill>
              </a:rPr>
              <a:t>hukumnya</a:t>
            </a:r>
            <a:r>
              <a:rPr lang="en-US" sz="2400" dirty="0">
                <a:solidFill>
                  <a:schemeClr val="tx1"/>
                </a:solidFill>
              </a:rPr>
              <a:t> haram, </a:t>
            </a:r>
            <a:r>
              <a:rPr lang="en-US" sz="2400" dirty="0" err="1">
                <a:solidFill>
                  <a:schemeClr val="tx1"/>
                </a:solidFill>
              </a:rPr>
              <a:t>taring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kuat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digunakan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membinasakan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lain, </a:t>
            </a:r>
            <a:r>
              <a:rPr lang="en-US" sz="2400" dirty="0" err="1">
                <a:solidFill>
                  <a:schemeClr val="tx1"/>
                </a:solidFill>
              </a:rPr>
              <a:t>misal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singa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harimau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algn="just">
              <a:buClr>
                <a:schemeClr val="tx1"/>
              </a:buClr>
              <a:buSzPct val="90000"/>
              <a:buFont typeface="Wingdings" pitchFamily="2" charset="2"/>
              <a:buChar char="q"/>
            </a:pPr>
            <a:r>
              <a:rPr lang="en-US" sz="2400" dirty="0" err="1">
                <a:solidFill>
                  <a:schemeClr val="tx1"/>
                </a:solidFill>
              </a:rPr>
              <a:t>Burung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burung</a:t>
            </a:r>
            <a:r>
              <a:rPr lang="en-US" sz="2400" dirty="0">
                <a:solidFill>
                  <a:schemeClr val="tx1"/>
                </a:solidFill>
              </a:rPr>
              <a:t> yang haram </a:t>
            </a:r>
            <a:r>
              <a:rPr lang="en-US" sz="2400" dirty="0" err="1">
                <a:solidFill>
                  <a:schemeClr val="tx1"/>
                </a:solidFill>
              </a:rPr>
              <a:t>ialah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burkuku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kuat</a:t>
            </a:r>
            <a:r>
              <a:rPr lang="en-US" sz="2400" dirty="0">
                <a:solidFill>
                  <a:schemeClr val="tx1"/>
                </a:solidFill>
              </a:rPr>
              <a:t>, yang </a:t>
            </a:r>
            <a:r>
              <a:rPr lang="en-US" sz="2400" dirty="0" err="1">
                <a:solidFill>
                  <a:schemeClr val="tx1"/>
                </a:solidFill>
              </a:rPr>
              <a:t>dibuat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melukai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hewan</a:t>
            </a:r>
            <a:r>
              <a:rPr lang="en-US" sz="2400" dirty="0">
                <a:solidFill>
                  <a:schemeClr val="tx1"/>
                </a:solidFill>
              </a:rPr>
              <a:t> lain, </a:t>
            </a:r>
            <a:r>
              <a:rPr lang="en-US" sz="2400" dirty="0" err="1">
                <a:solidFill>
                  <a:schemeClr val="tx1"/>
                </a:solidFill>
              </a:rPr>
              <a:t>misalnya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Beo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elang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alap</a:t>
            </a:r>
            <a:r>
              <a:rPr lang="en-US" sz="2400" dirty="0">
                <a:solidFill>
                  <a:schemeClr val="tx1"/>
                </a:solidFill>
              </a:rPr>
              <a:t> – </a:t>
            </a:r>
            <a:r>
              <a:rPr lang="en-US" sz="2400" dirty="0" err="1">
                <a:solidFill>
                  <a:schemeClr val="tx1"/>
                </a:solidFill>
              </a:rPr>
              <a:t>alap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Clr>
                <a:schemeClr val="tx1"/>
              </a:buClr>
              <a:buSzPct val="90000"/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5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1029</TotalTime>
  <Words>821</Words>
  <Application>Microsoft Office PowerPoint</Application>
  <PresentationFormat>Tampilan Layar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10</vt:i4>
      </vt:variant>
    </vt:vector>
  </HeadingPairs>
  <TitlesOfParts>
    <vt:vector size="11" baseType="lpstr">
      <vt:lpstr>Trek</vt:lpstr>
      <vt:lpstr>   Lalu Abdul Mukmin, M.Pdi  </vt:lpstr>
      <vt:lpstr>Hukum hewan buruan dan sembelihan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Keilmuan Kajian Ilmu Fiqih</dc:title>
  <dc:creator>LaluMala</dc:creator>
  <cp:lastModifiedBy>Pengguna Tidak dikenal</cp:lastModifiedBy>
  <cp:revision>103</cp:revision>
  <dcterms:created xsi:type="dcterms:W3CDTF">2018-11-13T14:16:44Z</dcterms:created>
  <dcterms:modified xsi:type="dcterms:W3CDTF">2019-10-31T15:26:34Z</dcterms:modified>
</cp:coreProperties>
</file>